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60"/>
  </p:notesMasterIdLst>
  <p:sldIdLst>
    <p:sldId id="256" r:id="rId2"/>
    <p:sldId id="311" r:id="rId3"/>
    <p:sldId id="257" r:id="rId4"/>
    <p:sldId id="334" r:id="rId5"/>
    <p:sldId id="260" r:id="rId6"/>
    <p:sldId id="340" r:id="rId7"/>
    <p:sldId id="341" r:id="rId8"/>
    <p:sldId id="342" r:id="rId9"/>
    <p:sldId id="339" r:id="rId10"/>
    <p:sldId id="262" r:id="rId11"/>
    <p:sldId id="263" r:id="rId12"/>
    <p:sldId id="264" r:id="rId13"/>
    <p:sldId id="313" r:id="rId14"/>
    <p:sldId id="314" r:id="rId15"/>
    <p:sldId id="315" r:id="rId16"/>
    <p:sldId id="316" r:id="rId17"/>
    <p:sldId id="317" r:id="rId18"/>
    <p:sldId id="318" r:id="rId19"/>
    <p:sldId id="322" r:id="rId20"/>
    <p:sldId id="324" r:id="rId21"/>
    <p:sldId id="325" r:id="rId22"/>
    <p:sldId id="336" r:id="rId23"/>
    <p:sldId id="329" r:id="rId24"/>
    <p:sldId id="337" r:id="rId25"/>
    <p:sldId id="261" r:id="rId26"/>
    <p:sldId id="266" r:id="rId27"/>
    <p:sldId id="326" r:id="rId28"/>
    <p:sldId id="327" r:id="rId29"/>
    <p:sldId id="328" r:id="rId30"/>
    <p:sldId id="281" r:id="rId31"/>
    <p:sldId id="288" r:id="rId32"/>
    <p:sldId id="343" r:id="rId33"/>
    <p:sldId id="344" r:id="rId34"/>
    <p:sldId id="345" r:id="rId35"/>
    <p:sldId id="269" r:id="rId36"/>
    <p:sldId id="283" r:id="rId37"/>
    <p:sldId id="265" r:id="rId38"/>
    <p:sldId id="346" r:id="rId39"/>
    <p:sldId id="347" r:id="rId40"/>
    <p:sldId id="348" r:id="rId41"/>
    <p:sldId id="349" r:id="rId42"/>
    <p:sldId id="350" r:id="rId43"/>
    <p:sldId id="351" r:id="rId44"/>
    <p:sldId id="366" r:id="rId45"/>
    <p:sldId id="357" r:id="rId46"/>
    <p:sldId id="356" r:id="rId47"/>
    <p:sldId id="358" r:id="rId48"/>
    <p:sldId id="367" r:id="rId49"/>
    <p:sldId id="359" r:id="rId50"/>
    <p:sldId id="361" r:id="rId51"/>
    <p:sldId id="368" r:id="rId52"/>
    <p:sldId id="373" r:id="rId53"/>
    <p:sldId id="374" r:id="rId54"/>
    <p:sldId id="371" r:id="rId55"/>
    <p:sldId id="372" r:id="rId56"/>
    <p:sldId id="375" r:id="rId57"/>
    <p:sldId id="376" r:id="rId58"/>
    <p:sldId id="290"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ACED"/>
    <a:srgbClr val="818FF9"/>
    <a:srgbClr val="FEE187"/>
    <a:srgbClr val="FFEDB5"/>
    <a:srgbClr val="FFC61B"/>
    <a:srgbClr val="FFC91B"/>
    <a:srgbClr val="D48B07"/>
    <a:srgbClr val="FFE285"/>
    <a:srgbClr val="FFE79B"/>
    <a:srgbClr val="152F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0F89CD-32BF-414E-9C1E-9DAD918F48C1}">
  <a:tblStyle styleId="{B20F89CD-32BF-414E-9C1E-9DAD918F48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FFC754-CF6F-4626-AF69-32837121BB2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26" autoAdjust="0"/>
    <p:restoredTop sz="94250" autoAdjust="0"/>
  </p:normalViewPr>
  <p:slideViewPr>
    <p:cSldViewPr snapToGrid="0">
      <p:cViewPr>
        <p:scale>
          <a:sx n="100" d="100"/>
          <a:sy n="100" d="100"/>
        </p:scale>
        <p:origin x="428"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245bd6a573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245bd6a573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23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21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19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323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10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235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29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117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113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806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894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655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019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24467458b9f_1_1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24467458b9f_1_1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245bd6a573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245bd6a573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245bd6a573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245bd6a573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293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245bd6a573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245bd6a573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211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245bd6a573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245bd6a573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66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 name="Google Shape;197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456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160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771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099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475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097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690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53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306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723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366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825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269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968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542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4D5156"/>
                </a:solidFill>
                <a:effectLst/>
                <a:latin typeface="arial" panose="020B0604020202020204" pitchFamily="34" charset="0"/>
              </a:rPr>
              <a:t>DKIM - </a:t>
            </a:r>
            <a:r>
              <a:rPr lang="en-US" sz="3200" b="0" i="0">
                <a:solidFill>
                  <a:srgbClr val="202124"/>
                </a:solidFill>
                <a:effectLst/>
                <a:latin typeface="Google Sans"/>
              </a:rPr>
              <a:t>DomainKeys Identified Mail, </a:t>
            </a:r>
            <a:r>
              <a:rPr lang="en-US" sz="1800" spc="15">
                <a:solidFill>
                  <a:srgbClr val="000000"/>
                </a:solidFill>
                <a:effectLst/>
                <a:latin typeface="Times New Roman" panose="02020603050405020304" pitchFamily="18" charset="0"/>
                <a:ea typeface="Arial" panose="020B0604020202020204" pitchFamily="34" charset="0"/>
                <a:cs typeface="Segoe UI" panose="020B0502040204020203" pitchFamily="34" charset="0"/>
              </a:rPr>
              <a:t>đề cập đến một phương thức xác thực email giúp bảo vệ người gửi và người nhận email khỏi hành vi lừa đảo, giả mạo và gửi thư rác. </a:t>
            </a:r>
            <a:endParaRPr lang="vi-VN" b="0" i="0">
              <a:solidFill>
                <a:srgbClr val="4D5156"/>
              </a:solidFill>
              <a:effectLst/>
              <a:latin typeface="arial" panose="020B0604020202020204" pitchFamily="34" charset="0"/>
            </a:endParaRPr>
          </a:p>
        </p:txBody>
      </p:sp>
    </p:spTree>
    <p:extLst>
      <p:ext uri="{BB962C8B-B14F-4D97-AF65-F5344CB8AC3E}">
        <p14:creationId xmlns:p14="http://schemas.microsoft.com/office/powerpoint/2010/main" val="987288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677294"/>
                </a:solidFill>
                <a:effectLst/>
                <a:latin typeface="Roboto" panose="020B0604020202020204" pitchFamily="2" charset="0"/>
              </a:rPr>
              <a:t>DMARC viết tắt của Domain-based Message Authentication, Reporting &amp; Conformance là một tiêu chuẩn để chặn spammer khỏi việc sử dụng domain của người sở hữu mà không được sự cho phép của họ mà ta hay gọi nó là spoofing.</a:t>
            </a:r>
            <a:endParaRPr lang="en-US" b="0" i="0">
              <a:solidFill>
                <a:srgbClr val="677294"/>
              </a:solidFill>
              <a:effectLst/>
              <a:latin typeface="Roboto" panose="020B0604020202020204" pitchFamily="2" charset="0"/>
            </a:endParaRPr>
          </a:p>
        </p:txBody>
      </p:sp>
    </p:spTree>
    <p:extLst>
      <p:ext uri="{BB962C8B-B14F-4D97-AF65-F5344CB8AC3E}">
        <p14:creationId xmlns:p14="http://schemas.microsoft.com/office/powerpoint/2010/main" val="5239179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677294"/>
                </a:solidFill>
                <a:effectLst/>
                <a:latin typeface="Roboto" panose="020B0604020202020204" pitchFamily="2" charset="0"/>
              </a:rPr>
              <a:t>DMARC viết tắt của Domain-based Message Authentication, Reporting &amp; Conformance là một tiêu chuẩn để chặn spammer khỏi việc sử dụng domain của người sở hữu mà không được sự cho phép của họ mà ta hay gọi nó là spoofing.</a:t>
            </a:r>
            <a:endParaRPr lang="en-US" b="0" i="0">
              <a:solidFill>
                <a:srgbClr val="677294"/>
              </a:solidFill>
              <a:effectLst/>
              <a:latin typeface="Roboto" panose="020B0604020202020204" pitchFamily="2" charset="0"/>
            </a:endParaRPr>
          </a:p>
        </p:txBody>
      </p:sp>
    </p:spTree>
    <p:extLst>
      <p:ext uri="{BB962C8B-B14F-4D97-AF65-F5344CB8AC3E}">
        <p14:creationId xmlns:p14="http://schemas.microsoft.com/office/powerpoint/2010/main" val="4006418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677294"/>
                </a:solidFill>
                <a:effectLst/>
                <a:latin typeface="Roboto" panose="020B0604020202020204" pitchFamily="2" charset="0"/>
              </a:rPr>
              <a:t>DMARC viết tắt của Domain-based Message Authentication, Reporting &amp; Conformance là một tiêu chuẩn để chặn spammer khỏi việc sử dụng domain của người sở hữu mà không được sự cho phép của họ mà ta hay gọi nó là spoofing.</a:t>
            </a:r>
            <a:endParaRPr lang="en-US" b="0" i="0">
              <a:solidFill>
                <a:srgbClr val="677294"/>
              </a:solidFill>
              <a:effectLst/>
              <a:latin typeface="Roboto" panose="020B0604020202020204" pitchFamily="2" charset="0"/>
            </a:endParaRPr>
          </a:p>
        </p:txBody>
      </p:sp>
    </p:spTree>
    <p:extLst>
      <p:ext uri="{BB962C8B-B14F-4D97-AF65-F5344CB8AC3E}">
        <p14:creationId xmlns:p14="http://schemas.microsoft.com/office/powerpoint/2010/main" val="801775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spc="15">
                <a:effectLst/>
                <a:latin typeface="Times New Roman" panose="02020603050405020304" pitchFamily="18" charset="0"/>
                <a:ea typeface="Arial" panose="020B0604020202020204" pitchFamily="34" charset="0"/>
                <a:cs typeface="Segoe UI" panose="020B0502040204020203" pitchFamily="34" charset="0"/>
              </a:rPr>
              <a:t>Email là từ viết tắt của “thư điện tử” được sử dụng để gửi, nhận và lưu thư trên các hệ thống liên lạc điện tử. </a:t>
            </a:r>
          </a:p>
          <a:p>
            <a:pPr marL="0" lvl="0" indent="0" algn="l" rtl="0">
              <a:spcBef>
                <a:spcPts val="0"/>
              </a:spcBef>
              <a:spcAft>
                <a:spcPts val="0"/>
              </a:spcAft>
              <a:buNone/>
            </a:pPr>
            <a:r>
              <a:rPr lang="en-US" sz="1800" spc="15">
                <a:effectLst/>
                <a:latin typeface="Times New Roman" panose="02020603050405020304" pitchFamily="18" charset="0"/>
                <a:ea typeface="Arial" panose="020B0604020202020204" pitchFamily="34" charset="0"/>
                <a:cs typeface="Segoe UI" panose="020B0502040204020203" pitchFamily="34" charset="0"/>
              </a:rPr>
              <a:t>Một hệ thống thư điện tử hoạt động trên kiến trúc client-server cơ bản. Nó cho phép khách hàng gửi/nhận thư thông qua các máy chủ Email giao tiếp với nhau.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74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43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84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300" y="4975"/>
            <a:ext cx="9137400" cy="5143399"/>
            <a:chOff x="3300" y="4975"/>
            <a:chExt cx="9137400" cy="5143399"/>
          </a:xfrm>
        </p:grpSpPr>
        <p:grpSp>
          <p:nvGrpSpPr>
            <p:cNvPr id="10" name="Google Shape;10;p2"/>
            <p:cNvGrpSpPr/>
            <p:nvPr/>
          </p:nvGrpSpPr>
          <p:grpSpPr>
            <a:xfrm>
              <a:off x="3300" y="256486"/>
              <a:ext cx="9137400" cy="4629802"/>
              <a:chOff x="3300" y="256486"/>
              <a:chExt cx="9137400" cy="4629802"/>
            </a:xfrm>
          </p:grpSpPr>
          <p:cxnSp>
            <p:nvCxnSpPr>
              <p:cNvPr id="11" name="Google Shape;11;p2"/>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 name="Google Shape;12;p2"/>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 name="Google Shape;13;p2"/>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 name="Google Shape;14;p2"/>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 name="Google Shape;15;p2"/>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 name="Google Shape;16;p2"/>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 name="Google Shape;17;p2"/>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8" name="Google Shape;18;p2"/>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 name="Google Shape;19;p2"/>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0" name="Google Shape;20;p2"/>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1" name="Google Shape;21;p2"/>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2" name="Google Shape;22;p2"/>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3" name="Google Shape;23;p2"/>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4" name="Google Shape;24;p2"/>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5" name="Google Shape;25;p2"/>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 name="Google Shape;26;p2"/>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7" name="Google Shape;27;p2"/>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8" name="Google Shape;28;p2"/>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9" name="Google Shape;29;p2"/>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30" name="Google Shape;30;p2"/>
            <p:cNvGrpSpPr/>
            <p:nvPr/>
          </p:nvGrpSpPr>
          <p:grpSpPr>
            <a:xfrm>
              <a:off x="272000" y="4975"/>
              <a:ext cx="8600000" cy="5143399"/>
              <a:chOff x="272000" y="4975"/>
              <a:chExt cx="8600000" cy="5180700"/>
            </a:xfrm>
          </p:grpSpPr>
          <p:cxnSp>
            <p:nvCxnSpPr>
              <p:cNvPr id="31" name="Google Shape;31;p2"/>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2" name="Google Shape;32;p2"/>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 name="Google Shape;33;p2"/>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 name="Google Shape;34;p2"/>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 name="Google Shape;35;p2"/>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6" name="Google Shape;36;p2"/>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7" name="Google Shape;37;p2"/>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8" name="Google Shape;38;p2"/>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9" name="Google Shape;39;p2"/>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 name="Google Shape;40;p2"/>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 name="Google Shape;41;p2"/>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2" name="Google Shape;42;p2"/>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3" name="Google Shape;43;p2"/>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4" name="Google Shape;44;p2"/>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5" name="Google Shape;45;p2"/>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6" name="Google Shape;46;p2"/>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7" name="Google Shape;47;p2"/>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8" name="Google Shape;48;p2"/>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9" name="Google Shape;49;p2"/>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0" name="Google Shape;50;p2"/>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1" name="Google Shape;51;p2"/>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2" name="Google Shape;52;p2"/>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3" name="Google Shape;53;p2"/>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4" name="Google Shape;54;p2"/>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5" name="Google Shape;55;p2"/>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6" name="Google Shape;56;p2"/>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7" name="Google Shape;57;p2"/>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 name="Google Shape;58;p2"/>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 name="Google Shape;59;p2"/>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 name="Google Shape;60;p2"/>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1" name="Google Shape;61;p2"/>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2" name="Google Shape;62;p2"/>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3" name="Google Shape;63;p2"/>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64" name="Google Shape;64;p2"/>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txBox="1">
            <a:spLocks noGrp="1"/>
          </p:cNvSpPr>
          <p:nvPr>
            <p:ph type="ctrTitle"/>
          </p:nvPr>
        </p:nvSpPr>
        <p:spPr>
          <a:xfrm>
            <a:off x="713225" y="615700"/>
            <a:ext cx="5379900" cy="17517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4000"/>
              <a:buNone/>
              <a:defRPr sz="4000"/>
            </a:lvl1pPr>
            <a:lvl2pPr lvl="1" algn="ctr">
              <a:spcBef>
                <a:spcPts val="0"/>
              </a:spcBef>
              <a:spcAft>
                <a:spcPts val="0"/>
              </a:spcAft>
              <a:buClr>
                <a:srgbClr val="191919"/>
              </a:buClr>
              <a:buSzPts val="4000"/>
              <a:buNone/>
              <a:defRPr sz="4000">
                <a:solidFill>
                  <a:srgbClr val="191919"/>
                </a:solidFill>
              </a:defRPr>
            </a:lvl2pPr>
            <a:lvl3pPr lvl="2" algn="ctr">
              <a:spcBef>
                <a:spcPts val="0"/>
              </a:spcBef>
              <a:spcAft>
                <a:spcPts val="0"/>
              </a:spcAft>
              <a:buClr>
                <a:srgbClr val="191919"/>
              </a:buClr>
              <a:buSzPts val="4000"/>
              <a:buNone/>
              <a:defRPr sz="4000">
                <a:solidFill>
                  <a:srgbClr val="191919"/>
                </a:solidFill>
              </a:defRPr>
            </a:lvl3pPr>
            <a:lvl4pPr lvl="3" algn="ctr">
              <a:spcBef>
                <a:spcPts val="0"/>
              </a:spcBef>
              <a:spcAft>
                <a:spcPts val="0"/>
              </a:spcAft>
              <a:buClr>
                <a:srgbClr val="191919"/>
              </a:buClr>
              <a:buSzPts val="4000"/>
              <a:buNone/>
              <a:defRPr sz="4000">
                <a:solidFill>
                  <a:srgbClr val="191919"/>
                </a:solidFill>
              </a:defRPr>
            </a:lvl4pPr>
            <a:lvl5pPr lvl="4" algn="ctr">
              <a:spcBef>
                <a:spcPts val="0"/>
              </a:spcBef>
              <a:spcAft>
                <a:spcPts val="0"/>
              </a:spcAft>
              <a:buClr>
                <a:srgbClr val="191919"/>
              </a:buClr>
              <a:buSzPts val="4000"/>
              <a:buNone/>
              <a:defRPr sz="4000">
                <a:solidFill>
                  <a:srgbClr val="191919"/>
                </a:solidFill>
              </a:defRPr>
            </a:lvl5pPr>
            <a:lvl6pPr lvl="5" algn="ctr">
              <a:spcBef>
                <a:spcPts val="0"/>
              </a:spcBef>
              <a:spcAft>
                <a:spcPts val="0"/>
              </a:spcAft>
              <a:buClr>
                <a:srgbClr val="191919"/>
              </a:buClr>
              <a:buSzPts val="4000"/>
              <a:buNone/>
              <a:defRPr sz="4000">
                <a:solidFill>
                  <a:srgbClr val="191919"/>
                </a:solidFill>
              </a:defRPr>
            </a:lvl6pPr>
            <a:lvl7pPr lvl="6" algn="ctr">
              <a:spcBef>
                <a:spcPts val="0"/>
              </a:spcBef>
              <a:spcAft>
                <a:spcPts val="0"/>
              </a:spcAft>
              <a:buClr>
                <a:srgbClr val="191919"/>
              </a:buClr>
              <a:buSzPts val="4000"/>
              <a:buNone/>
              <a:defRPr sz="4000">
                <a:solidFill>
                  <a:srgbClr val="191919"/>
                </a:solidFill>
              </a:defRPr>
            </a:lvl7pPr>
            <a:lvl8pPr lvl="7" algn="ctr">
              <a:spcBef>
                <a:spcPts val="0"/>
              </a:spcBef>
              <a:spcAft>
                <a:spcPts val="0"/>
              </a:spcAft>
              <a:buClr>
                <a:srgbClr val="191919"/>
              </a:buClr>
              <a:buSzPts val="4000"/>
              <a:buNone/>
              <a:defRPr sz="4000">
                <a:solidFill>
                  <a:srgbClr val="191919"/>
                </a:solidFill>
              </a:defRPr>
            </a:lvl8pPr>
            <a:lvl9pPr lvl="8" algn="ctr">
              <a:spcBef>
                <a:spcPts val="0"/>
              </a:spcBef>
              <a:spcAft>
                <a:spcPts val="0"/>
              </a:spcAft>
              <a:buClr>
                <a:srgbClr val="191919"/>
              </a:buClr>
              <a:buSzPts val="4000"/>
              <a:buNone/>
              <a:defRPr sz="4000">
                <a:solidFill>
                  <a:srgbClr val="191919"/>
                </a:solidFill>
              </a:defRPr>
            </a:lvl9pPr>
          </a:lstStyle>
          <a:p>
            <a:endParaRPr/>
          </a:p>
        </p:txBody>
      </p:sp>
      <p:sp>
        <p:nvSpPr>
          <p:cNvPr id="66" name="Google Shape;66;p2"/>
          <p:cNvSpPr txBox="1">
            <a:spLocks noGrp="1"/>
          </p:cNvSpPr>
          <p:nvPr>
            <p:ph type="subTitle" idx="1"/>
          </p:nvPr>
        </p:nvSpPr>
        <p:spPr>
          <a:xfrm>
            <a:off x="5946125" y="3796825"/>
            <a:ext cx="2484600" cy="731100"/>
          </a:xfrm>
          <a:prstGeom prst="rect">
            <a:avLst/>
          </a:prstGeom>
          <a:noFill/>
          <a:ln>
            <a:noFill/>
          </a:ln>
        </p:spPr>
        <p:txBody>
          <a:bodyPr spcFirstLastPara="1" wrap="square" lIns="91425" tIns="91425" rIns="91425" bIns="91425" anchor="b" anchorCtr="0">
            <a:noAutofit/>
          </a:bodyPr>
          <a:lstStyle>
            <a:lvl1pPr lvl="0" algn="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15"/>
        <p:cNvGrpSpPr/>
        <p:nvPr/>
      </p:nvGrpSpPr>
      <p:grpSpPr>
        <a:xfrm>
          <a:off x="0" y="0"/>
          <a:ext cx="0" cy="0"/>
          <a:chOff x="0" y="0"/>
          <a:chExt cx="0" cy="0"/>
        </a:xfrm>
      </p:grpSpPr>
      <p:grpSp>
        <p:nvGrpSpPr>
          <p:cNvPr id="1116" name="Google Shape;1116;p22"/>
          <p:cNvGrpSpPr/>
          <p:nvPr/>
        </p:nvGrpSpPr>
        <p:grpSpPr>
          <a:xfrm>
            <a:off x="3300" y="4975"/>
            <a:ext cx="9137400" cy="5143399"/>
            <a:chOff x="3300" y="4975"/>
            <a:chExt cx="9137400" cy="5143399"/>
          </a:xfrm>
        </p:grpSpPr>
        <p:grpSp>
          <p:nvGrpSpPr>
            <p:cNvPr id="1117" name="Google Shape;1117;p22"/>
            <p:cNvGrpSpPr/>
            <p:nvPr/>
          </p:nvGrpSpPr>
          <p:grpSpPr>
            <a:xfrm>
              <a:off x="3300" y="256486"/>
              <a:ext cx="9137400" cy="4629802"/>
              <a:chOff x="3300" y="256486"/>
              <a:chExt cx="9137400" cy="4629802"/>
            </a:xfrm>
          </p:grpSpPr>
          <p:cxnSp>
            <p:nvCxnSpPr>
              <p:cNvPr id="1118" name="Google Shape;1118;p22"/>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19" name="Google Shape;1119;p22"/>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0" name="Google Shape;1120;p22"/>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1" name="Google Shape;1121;p22"/>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2" name="Google Shape;1122;p22"/>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3" name="Google Shape;1123;p22"/>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4" name="Google Shape;1124;p22"/>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5" name="Google Shape;1125;p22"/>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6" name="Google Shape;1126;p22"/>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7" name="Google Shape;1127;p22"/>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8" name="Google Shape;1128;p22"/>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9" name="Google Shape;1129;p22"/>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0" name="Google Shape;1130;p22"/>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1" name="Google Shape;1131;p22"/>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2" name="Google Shape;1132;p22"/>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3" name="Google Shape;1133;p22"/>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4" name="Google Shape;1134;p22"/>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5" name="Google Shape;1135;p22"/>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6" name="Google Shape;1136;p22"/>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137" name="Google Shape;1137;p22"/>
            <p:cNvGrpSpPr/>
            <p:nvPr/>
          </p:nvGrpSpPr>
          <p:grpSpPr>
            <a:xfrm>
              <a:off x="272000" y="4975"/>
              <a:ext cx="8600000" cy="5143399"/>
              <a:chOff x="272000" y="4975"/>
              <a:chExt cx="8600000" cy="5180700"/>
            </a:xfrm>
          </p:grpSpPr>
          <p:cxnSp>
            <p:nvCxnSpPr>
              <p:cNvPr id="1138" name="Google Shape;1138;p22"/>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39" name="Google Shape;1139;p22"/>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0" name="Google Shape;1140;p22"/>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1" name="Google Shape;1141;p22"/>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2" name="Google Shape;1142;p22"/>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3" name="Google Shape;1143;p22"/>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4" name="Google Shape;1144;p22"/>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5" name="Google Shape;1145;p22"/>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6" name="Google Shape;1146;p22"/>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7" name="Google Shape;1147;p22"/>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8" name="Google Shape;1148;p22"/>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9" name="Google Shape;1149;p22"/>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0" name="Google Shape;1150;p22"/>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1" name="Google Shape;1151;p22"/>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2" name="Google Shape;1152;p22"/>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3" name="Google Shape;1153;p22"/>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4" name="Google Shape;1154;p22"/>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5" name="Google Shape;1155;p22"/>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6" name="Google Shape;1156;p22"/>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7" name="Google Shape;1157;p22"/>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8" name="Google Shape;1158;p22"/>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9" name="Google Shape;1159;p22"/>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0" name="Google Shape;1160;p22"/>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1" name="Google Shape;1161;p22"/>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2" name="Google Shape;1162;p22"/>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3" name="Google Shape;1163;p22"/>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4" name="Google Shape;1164;p22"/>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5" name="Google Shape;1165;p22"/>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6" name="Google Shape;1166;p22"/>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7" name="Google Shape;1167;p22"/>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8" name="Google Shape;1168;p22"/>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9" name="Google Shape;1169;p22"/>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70" name="Google Shape;1170;p22"/>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171" name="Google Shape;1171;p22"/>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3" name="Google Shape;1173;p22"/>
          <p:cNvSpPr txBox="1">
            <a:spLocks noGrp="1"/>
          </p:cNvSpPr>
          <p:nvPr>
            <p:ph type="subTitle" idx="1"/>
          </p:nvPr>
        </p:nvSpPr>
        <p:spPr>
          <a:xfrm>
            <a:off x="4062186" y="2482230"/>
            <a:ext cx="2640000" cy="101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4" name="Google Shape;1174;p22"/>
          <p:cNvSpPr txBox="1">
            <a:spLocks noGrp="1"/>
          </p:cNvSpPr>
          <p:nvPr>
            <p:ph type="subTitle" idx="2"/>
          </p:nvPr>
        </p:nvSpPr>
        <p:spPr>
          <a:xfrm>
            <a:off x="720011" y="2482230"/>
            <a:ext cx="2640000" cy="101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5" name="Google Shape;1175;p22"/>
          <p:cNvSpPr txBox="1">
            <a:spLocks noGrp="1"/>
          </p:cNvSpPr>
          <p:nvPr>
            <p:ph type="subTitle" idx="3"/>
          </p:nvPr>
        </p:nvSpPr>
        <p:spPr>
          <a:xfrm>
            <a:off x="720011" y="1943425"/>
            <a:ext cx="2640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176" name="Google Shape;1176;p22"/>
          <p:cNvSpPr txBox="1">
            <a:spLocks noGrp="1"/>
          </p:cNvSpPr>
          <p:nvPr>
            <p:ph type="subTitle" idx="4"/>
          </p:nvPr>
        </p:nvSpPr>
        <p:spPr>
          <a:xfrm>
            <a:off x="4062189" y="1943425"/>
            <a:ext cx="2640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177" name="Google Shape;1177;p22"/>
          <p:cNvSpPr/>
          <p:nvPr/>
        </p:nvSpPr>
        <p:spPr>
          <a:xfrm flipH="1">
            <a:off x="6527475" y="46040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178"/>
        <p:cNvGrpSpPr/>
        <p:nvPr/>
      </p:nvGrpSpPr>
      <p:grpSpPr>
        <a:xfrm>
          <a:off x="0" y="0"/>
          <a:ext cx="0" cy="0"/>
          <a:chOff x="0" y="0"/>
          <a:chExt cx="0" cy="0"/>
        </a:xfrm>
      </p:grpSpPr>
      <p:grpSp>
        <p:nvGrpSpPr>
          <p:cNvPr id="1179" name="Google Shape;1179;p23"/>
          <p:cNvGrpSpPr/>
          <p:nvPr/>
        </p:nvGrpSpPr>
        <p:grpSpPr>
          <a:xfrm>
            <a:off x="3300" y="4975"/>
            <a:ext cx="9137400" cy="5143399"/>
            <a:chOff x="3300" y="4975"/>
            <a:chExt cx="9137400" cy="5143399"/>
          </a:xfrm>
        </p:grpSpPr>
        <p:grpSp>
          <p:nvGrpSpPr>
            <p:cNvPr id="1180" name="Google Shape;1180;p23"/>
            <p:cNvGrpSpPr/>
            <p:nvPr/>
          </p:nvGrpSpPr>
          <p:grpSpPr>
            <a:xfrm>
              <a:off x="3300" y="256486"/>
              <a:ext cx="9137400" cy="4629802"/>
              <a:chOff x="3300" y="256486"/>
              <a:chExt cx="9137400" cy="4629802"/>
            </a:xfrm>
          </p:grpSpPr>
          <p:cxnSp>
            <p:nvCxnSpPr>
              <p:cNvPr id="1181" name="Google Shape;1181;p23"/>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2" name="Google Shape;1182;p23"/>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3" name="Google Shape;1183;p23"/>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4" name="Google Shape;1184;p23"/>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5" name="Google Shape;1185;p23"/>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6" name="Google Shape;1186;p23"/>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7" name="Google Shape;1187;p23"/>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8" name="Google Shape;1188;p23"/>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9" name="Google Shape;1189;p23"/>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0" name="Google Shape;1190;p23"/>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1" name="Google Shape;1191;p23"/>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2" name="Google Shape;1192;p23"/>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3" name="Google Shape;1193;p23"/>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4" name="Google Shape;1194;p23"/>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5" name="Google Shape;1195;p23"/>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6" name="Google Shape;1196;p23"/>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7" name="Google Shape;1197;p23"/>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8" name="Google Shape;1198;p23"/>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9" name="Google Shape;1199;p23"/>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200" name="Google Shape;1200;p23"/>
            <p:cNvGrpSpPr/>
            <p:nvPr/>
          </p:nvGrpSpPr>
          <p:grpSpPr>
            <a:xfrm>
              <a:off x="272000" y="4975"/>
              <a:ext cx="8600000" cy="5143399"/>
              <a:chOff x="272000" y="4975"/>
              <a:chExt cx="8600000" cy="5180700"/>
            </a:xfrm>
          </p:grpSpPr>
          <p:cxnSp>
            <p:nvCxnSpPr>
              <p:cNvPr id="1201" name="Google Shape;1201;p23"/>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2" name="Google Shape;1202;p23"/>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3" name="Google Shape;1203;p23"/>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4" name="Google Shape;1204;p23"/>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5" name="Google Shape;1205;p23"/>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6" name="Google Shape;1206;p23"/>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7" name="Google Shape;1207;p23"/>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8" name="Google Shape;1208;p23"/>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9" name="Google Shape;1209;p23"/>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0" name="Google Shape;1210;p23"/>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1" name="Google Shape;1211;p23"/>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2" name="Google Shape;1212;p23"/>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3" name="Google Shape;1213;p23"/>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4" name="Google Shape;1214;p23"/>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5" name="Google Shape;1215;p23"/>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6" name="Google Shape;1216;p23"/>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7" name="Google Shape;1217;p23"/>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8" name="Google Shape;1218;p23"/>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9" name="Google Shape;1219;p23"/>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0" name="Google Shape;1220;p23"/>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1" name="Google Shape;1221;p23"/>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2" name="Google Shape;1222;p23"/>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3" name="Google Shape;1223;p23"/>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4" name="Google Shape;1224;p23"/>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5" name="Google Shape;1225;p23"/>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6" name="Google Shape;1226;p23"/>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7" name="Google Shape;1227;p23"/>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8" name="Google Shape;1228;p23"/>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9" name="Google Shape;1229;p23"/>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30" name="Google Shape;1230;p23"/>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31" name="Google Shape;1231;p23"/>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32" name="Google Shape;1232;p23"/>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33" name="Google Shape;1233;p23"/>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234" name="Google Shape;1234;p23"/>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6" name="Google Shape;1236;p23"/>
          <p:cNvSpPr txBox="1">
            <a:spLocks noGrp="1"/>
          </p:cNvSpPr>
          <p:nvPr>
            <p:ph type="subTitle" idx="1"/>
          </p:nvPr>
        </p:nvSpPr>
        <p:spPr>
          <a:xfrm>
            <a:off x="4832081" y="166762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7" name="Google Shape;1237;p23"/>
          <p:cNvSpPr txBox="1">
            <a:spLocks noGrp="1"/>
          </p:cNvSpPr>
          <p:nvPr>
            <p:ph type="subTitle" idx="2"/>
          </p:nvPr>
        </p:nvSpPr>
        <p:spPr>
          <a:xfrm>
            <a:off x="1057900" y="166762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8" name="Google Shape;1238;p23"/>
          <p:cNvSpPr/>
          <p:nvPr/>
        </p:nvSpPr>
        <p:spPr>
          <a:xfrm flipH="1">
            <a:off x="636125" y="46040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1239"/>
        <p:cNvGrpSpPr/>
        <p:nvPr/>
      </p:nvGrpSpPr>
      <p:grpSpPr>
        <a:xfrm>
          <a:off x="0" y="0"/>
          <a:ext cx="0" cy="0"/>
          <a:chOff x="0" y="0"/>
          <a:chExt cx="0" cy="0"/>
        </a:xfrm>
      </p:grpSpPr>
      <p:grpSp>
        <p:nvGrpSpPr>
          <p:cNvPr id="1240" name="Google Shape;1240;p24"/>
          <p:cNvGrpSpPr/>
          <p:nvPr/>
        </p:nvGrpSpPr>
        <p:grpSpPr>
          <a:xfrm>
            <a:off x="3300" y="4975"/>
            <a:ext cx="9137400" cy="5143399"/>
            <a:chOff x="3300" y="4975"/>
            <a:chExt cx="9137400" cy="5143399"/>
          </a:xfrm>
        </p:grpSpPr>
        <p:grpSp>
          <p:nvGrpSpPr>
            <p:cNvPr id="1241" name="Google Shape;1241;p24"/>
            <p:cNvGrpSpPr/>
            <p:nvPr/>
          </p:nvGrpSpPr>
          <p:grpSpPr>
            <a:xfrm>
              <a:off x="3300" y="256486"/>
              <a:ext cx="9137400" cy="4629802"/>
              <a:chOff x="3300" y="256486"/>
              <a:chExt cx="9137400" cy="4629802"/>
            </a:xfrm>
          </p:grpSpPr>
          <p:cxnSp>
            <p:nvCxnSpPr>
              <p:cNvPr id="1242" name="Google Shape;1242;p24"/>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3" name="Google Shape;1243;p24"/>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4" name="Google Shape;1244;p24"/>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5" name="Google Shape;1245;p24"/>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6" name="Google Shape;1246;p24"/>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7" name="Google Shape;1247;p24"/>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8" name="Google Shape;1248;p24"/>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9" name="Google Shape;1249;p24"/>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0" name="Google Shape;1250;p24"/>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1" name="Google Shape;1251;p24"/>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2" name="Google Shape;1252;p24"/>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3" name="Google Shape;1253;p24"/>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4" name="Google Shape;1254;p24"/>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5" name="Google Shape;1255;p24"/>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6" name="Google Shape;1256;p24"/>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7" name="Google Shape;1257;p24"/>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8" name="Google Shape;1258;p24"/>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9" name="Google Shape;1259;p24"/>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60" name="Google Shape;1260;p24"/>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261" name="Google Shape;1261;p24"/>
            <p:cNvGrpSpPr/>
            <p:nvPr/>
          </p:nvGrpSpPr>
          <p:grpSpPr>
            <a:xfrm>
              <a:off x="272000" y="4975"/>
              <a:ext cx="8600000" cy="5143399"/>
              <a:chOff x="272000" y="4975"/>
              <a:chExt cx="8600000" cy="5180700"/>
            </a:xfrm>
          </p:grpSpPr>
          <p:cxnSp>
            <p:nvCxnSpPr>
              <p:cNvPr id="1262" name="Google Shape;1262;p24"/>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3" name="Google Shape;1263;p24"/>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4" name="Google Shape;1264;p24"/>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5" name="Google Shape;1265;p24"/>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6" name="Google Shape;1266;p24"/>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7" name="Google Shape;1267;p24"/>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8" name="Google Shape;1268;p24"/>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9" name="Google Shape;1269;p24"/>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0" name="Google Shape;1270;p24"/>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1" name="Google Shape;1271;p24"/>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2" name="Google Shape;1272;p24"/>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3" name="Google Shape;1273;p24"/>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4" name="Google Shape;1274;p24"/>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5" name="Google Shape;1275;p24"/>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6" name="Google Shape;1276;p24"/>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7" name="Google Shape;1277;p24"/>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8" name="Google Shape;1278;p24"/>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9" name="Google Shape;1279;p24"/>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0" name="Google Shape;1280;p24"/>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1" name="Google Shape;1281;p24"/>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2" name="Google Shape;1282;p24"/>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3" name="Google Shape;1283;p24"/>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4" name="Google Shape;1284;p24"/>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5" name="Google Shape;1285;p24"/>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6" name="Google Shape;1286;p24"/>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7" name="Google Shape;1287;p24"/>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8" name="Google Shape;1288;p24"/>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9" name="Google Shape;1289;p24"/>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0" name="Google Shape;1290;p24"/>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1" name="Google Shape;1291;p24"/>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2" name="Google Shape;1292;p24"/>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3" name="Google Shape;1293;p24"/>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4" name="Google Shape;1294;p24"/>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295" name="Google Shape;1295;p24"/>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7" name="Google Shape;1297;p24"/>
          <p:cNvSpPr txBox="1">
            <a:spLocks noGrp="1"/>
          </p:cNvSpPr>
          <p:nvPr>
            <p:ph type="subTitle" idx="1"/>
          </p:nvPr>
        </p:nvSpPr>
        <p:spPr>
          <a:xfrm>
            <a:off x="4504919" y="1844699"/>
            <a:ext cx="3357300" cy="227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Char char="●"/>
              <a:defRPr b="0"/>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298" name="Google Shape;1298;p24"/>
          <p:cNvSpPr txBox="1">
            <a:spLocks noGrp="1"/>
          </p:cNvSpPr>
          <p:nvPr>
            <p:ph type="subTitle" idx="2"/>
          </p:nvPr>
        </p:nvSpPr>
        <p:spPr>
          <a:xfrm>
            <a:off x="720000" y="1844699"/>
            <a:ext cx="3357300" cy="227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Char char="●"/>
              <a:defRPr b="0"/>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299" name="Google Shape;1299;p24"/>
          <p:cNvSpPr txBox="1">
            <a:spLocks noGrp="1"/>
          </p:cNvSpPr>
          <p:nvPr>
            <p:ph type="subTitle" idx="3"/>
          </p:nvPr>
        </p:nvSpPr>
        <p:spPr>
          <a:xfrm>
            <a:off x="720000" y="1306994"/>
            <a:ext cx="3357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00" name="Google Shape;1300;p24"/>
          <p:cNvSpPr txBox="1">
            <a:spLocks noGrp="1"/>
          </p:cNvSpPr>
          <p:nvPr>
            <p:ph type="subTitle" idx="4"/>
          </p:nvPr>
        </p:nvSpPr>
        <p:spPr>
          <a:xfrm>
            <a:off x="4504920" y="1306994"/>
            <a:ext cx="3357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01" name="Google Shape;1301;p24"/>
          <p:cNvSpPr/>
          <p:nvPr/>
        </p:nvSpPr>
        <p:spPr>
          <a:xfrm rot="-5400000">
            <a:off x="8604325" y="113165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02"/>
        <p:cNvGrpSpPr/>
        <p:nvPr/>
      </p:nvGrpSpPr>
      <p:grpSpPr>
        <a:xfrm>
          <a:off x="0" y="0"/>
          <a:ext cx="0" cy="0"/>
          <a:chOff x="0" y="0"/>
          <a:chExt cx="0" cy="0"/>
        </a:xfrm>
      </p:grpSpPr>
      <p:grpSp>
        <p:nvGrpSpPr>
          <p:cNvPr id="1303" name="Google Shape;1303;p25"/>
          <p:cNvGrpSpPr/>
          <p:nvPr/>
        </p:nvGrpSpPr>
        <p:grpSpPr>
          <a:xfrm>
            <a:off x="3300" y="4975"/>
            <a:ext cx="9137400" cy="5143399"/>
            <a:chOff x="3300" y="4975"/>
            <a:chExt cx="9137400" cy="5143399"/>
          </a:xfrm>
        </p:grpSpPr>
        <p:grpSp>
          <p:nvGrpSpPr>
            <p:cNvPr id="1304" name="Google Shape;1304;p25"/>
            <p:cNvGrpSpPr/>
            <p:nvPr/>
          </p:nvGrpSpPr>
          <p:grpSpPr>
            <a:xfrm>
              <a:off x="3300" y="256486"/>
              <a:ext cx="9137400" cy="4629802"/>
              <a:chOff x="3300" y="256486"/>
              <a:chExt cx="9137400" cy="4629802"/>
            </a:xfrm>
          </p:grpSpPr>
          <p:cxnSp>
            <p:nvCxnSpPr>
              <p:cNvPr id="1305" name="Google Shape;1305;p25"/>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06" name="Google Shape;1306;p25"/>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07" name="Google Shape;1307;p25"/>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08" name="Google Shape;1308;p25"/>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09" name="Google Shape;1309;p25"/>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0" name="Google Shape;1310;p25"/>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1" name="Google Shape;1311;p25"/>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2" name="Google Shape;1312;p25"/>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3" name="Google Shape;1313;p25"/>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4" name="Google Shape;1314;p25"/>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5" name="Google Shape;1315;p25"/>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6" name="Google Shape;1316;p25"/>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7" name="Google Shape;1317;p25"/>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8" name="Google Shape;1318;p25"/>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9" name="Google Shape;1319;p25"/>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20" name="Google Shape;1320;p25"/>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21" name="Google Shape;1321;p25"/>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22" name="Google Shape;1322;p25"/>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23" name="Google Shape;1323;p25"/>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324" name="Google Shape;1324;p25"/>
            <p:cNvGrpSpPr/>
            <p:nvPr/>
          </p:nvGrpSpPr>
          <p:grpSpPr>
            <a:xfrm>
              <a:off x="272000" y="4975"/>
              <a:ext cx="8600000" cy="5143399"/>
              <a:chOff x="272000" y="4975"/>
              <a:chExt cx="8600000" cy="5180700"/>
            </a:xfrm>
          </p:grpSpPr>
          <p:cxnSp>
            <p:nvCxnSpPr>
              <p:cNvPr id="1325" name="Google Shape;1325;p25"/>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26" name="Google Shape;1326;p25"/>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27" name="Google Shape;1327;p25"/>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28" name="Google Shape;1328;p25"/>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29" name="Google Shape;1329;p25"/>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0" name="Google Shape;1330;p25"/>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1" name="Google Shape;1331;p25"/>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2" name="Google Shape;1332;p25"/>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3" name="Google Shape;1333;p25"/>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4" name="Google Shape;1334;p25"/>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5" name="Google Shape;1335;p25"/>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6" name="Google Shape;1336;p25"/>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7" name="Google Shape;1337;p25"/>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8" name="Google Shape;1338;p25"/>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9" name="Google Shape;1339;p25"/>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0" name="Google Shape;1340;p25"/>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1" name="Google Shape;1341;p25"/>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2" name="Google Shape;1342;p25"/>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3" name="Google Shape;1343;p25"/>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4" name="Google Shape;1344;p25"/>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5" name="Google Shape;1345;p25"/>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6" name="Google Shape;1346;p25"/>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7" name="Google Shape;1347;p25"/>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8" name="Google Shape;1348;p25"/>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9" name="Google Shape;1349;p25"/>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0" name="Google Shape;1350;p25"/>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1" name="Google Shape;1351;p25"/>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2" name="Google Shape;1352;p25"/>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3" name="Google Shape;1353;p25"/>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4" name="Google Shape;1354;p25"/>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5" name="Google Shape;1355;p25"/>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6" name="Google Shape;1356;p25"/>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7" name="Google Shape;1357;p25"/>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358" name="Google Shape;1358;p25"/>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0" name="Google Shape;1360;p25"/>
          <p:cNvSpPr txBox="1">
            <a:spLocks noGrp="1"/>
          </p:cNvSpPr>
          <p:nvPr>
            <p:ph type="subTitle" idx="1"/>
          </p:nvPr>
        </p:nvSpPr>
        <p:spPr>
          <a:xfrm>
            <a:off x="720000" y="2472679"/>
            <a:ext cx="21753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1" name="Google Shape;1361;p25"/>
          <p:cNvSpPr txBox="1">
            <a:spLocks noGrp="1"/>
          </p:cNvSpPr>
          <p:nvPr>
            <p:ph type="subTitle" idx="2"/>
          </p:nvPr>
        </p:nvSpPr>
        <p:spPr>
          <a:xfrm>
            <a:off x="3266722" y="2472679"/>
            <a:ext cx="21753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2" name="Google Shape;1362;p25"/>
          <p:cNvSpPr txBox="1">
            <a:spLocks noGrp="1"/>
          </p:cNvSpPr>
          <p:nvPr>
            <p:ph type="subTitle" idx="3"/>
          </p:nvPr>
        </p:nvSpPr>
        <p:spPr>
          <a:xfrm>
            <a:off x="5813450" y="2472679"/>
            <a:ext cx="21753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3" name="Google Shape;1363;p25"/>
          <p:cNvSpPr txBox="1">
            <a:spLocks noGrp="1"/>
          </p:cNvSpPr>
          <p:nvPr>
            <p:ph type="subTitle" idx="4"/>
          </p:nvPr>
        </p:nvSpPr>
        <p:spPr>
          <a:xfrm>
            <a:off x="720000" y="1996048"/>
            <a:ext cx="2175300" cy="4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64" name="Google Shape;1364;p25"/>
          <p:cNvSpPr txBox="1">
            <a:spLocks noGrp="1"/>
          </p:cNvSpPr>
          <p:nvPr>
            <p:ph type="subTitle" idx="5"/>
          </p:nvPr>
        </p:nvSpPr>
        <p:spPr>
          <a:xfrm>
            <a:off x="3266725" y="1996048"/>
            <a:ext cx="2175300" cy="4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65" name="Google Shape;1365;p25"/>
          <p:cNvSpPr txBox="1">
            <a:spLocks noGrp="1"/>
          </p:cNvSpPr>
          <p:nvPr>
            <p:ph type="subTitle" idx="6"/>
          </p:nvPr>
        </p:nvSpPr>
        <p:spPr>
          <a:xfrm>
            <a:off x="5813450" y="1996048"/>
            <a:ext cx="2175300" cy="4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66" name="Google Shape;1366;p25"/>
          <p:cNvSpPr/>
          <p:nvPr/>
        </p:nvSpPr>
        <p:spPr>
          <a:xfrm rot="10800000">
            <a:off x="6643900"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569"/>
        <p:cNvGrpSpPr/>
        <p:nvPr/>
      </p:nvGrpSpPr>
      <p:grpSpPr>
        <a:xfrm>
          <a:off x="0" y="0"/>
          <a:ext cx="0" cy="0"/>
          <a:chOff x="0" y="0"/>
          <a:chExt cx="0" cy="0"/>
        </a:xfrm>
      </p:grpSpPr>
      <p:grpSp>
        <p:nvGrpSpPr>
          <p:cNvPr id="1570" name="Google Shape;1570;p29"/>
          <p:cNvGrpSpPr/>
          <p:nvPr/>
        </p:nvGrpSpPr>
        <p:grpSpPr>
          <a:xfrm>
            <a:off x="3300" y="4975"/>
            <a:ext cx="9137400" cy="5143399"/>
            <a:chOff x="3300" y="4975"/>
            <a:chExt cx="9137400" cy="5143399"/>
          </a:xfrm>
        </p:grpSpPr>
        <p:grpSp>
          <p:nvGrpSpPr>
            <p:cNvPr id="1571" name="Google Shape;1571;p29"/>
            <p:cNvGrpSpPr/>
            <p:nvPr/>
          </p:nvGrpSpPr>
          <p:grpSpPr>
            <a:xfrm>
              <a:off x="3300" y="256486"/>
              <a:ext cx="9137400" cy="4629802"/>
              <a:chOff x="3300" y="256486"/>
              <a:chExt cx="9137400" cy="4629802"/>
            </a:xfrm>
          </p:grpSpPr>
          <p:cxnSp>
            <p:nvCxnSpPr>
              <p:cNvPr id="1572" name="Google Shape;1572;p29"/>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73" name="Google Shape;1573;p29"/>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74" name="Google Shape;1574;p29"/>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75" name="Google Shape;1575;p29"/>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76" name="Google Shape;1576;p29"/>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77" name="Google Shape;1577;p29"/>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78" name="Google Shape;1578;p29"/>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79" name="Google Shape;1579;p29"/>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80" name="Google Shape;1580;p29"/>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81" name="Google Shape;1581;p29"/>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82" name="Google Shape;1582;p29"/>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83" name="Google Shape;1583;p29"/>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84" name="Google Shape;1584;p29"/>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85" name="Google Shape;1585;p29"/>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86" name="Google Shape;1586;p29"/>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87" name="Google Shape;1587;p29"/>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88" name="Google Shape;1588;p29"/>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89" name="Google Shape;1589;p29"/>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90" name="Google Shape;1590;p29"/>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591" name="Google Shape;1591;p29"/>
            <p:cNvGrpSpPr/>
            <p:nvPr/>
          </p:nvGrpSpPr>
          <p:grpSpPr>
            <a:xfrm>
              <a:off x="272000" y="4975"/>
              <a:ext cx="8600000" cy="5143399"/>
              <a:chOff x="272000" y="4975"/>
              <a:chExt cx="8600000" cy="5180700"/>
            </a:xfrm>
          </p:grpSpPr>
          <p:cxnSp>
            <p:nvCxnSpPr>
              <p:cNvPr id="1592" name="Google Shape;1592;p29"/>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93" name="Google Shape;1593;p29"/>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94" name="Google Shape;1594;p29"/>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95" name="Google Shape;1595;p29"/>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96" name="Google Shape;1596;p29"/>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97" name="Google Shape;1597;p29"/>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98" name="Google Shape;1598;p29"/>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99" name="Google Shape;1599;p29"/>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00" name="Google Shape;1600;p29"/>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01" name="Google Shape;1601;p29"/>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02" name="Google Shape;1602;p29"/>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03" name="Google Shape;1603;p29"/>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04" name="Google Shape;1604;p29"/>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05" name="Google Shape;1605;p29"/>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06" name="Google Shape;1606;p29"/>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07" name="Google Shape;1607;p29"/>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08" name="Google Shape;1608;p29"/>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09" name="Google Shape;1609;p29"/>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10" name="Google Shape;1610;p29"/>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11" name="Google Shape;1611;p29"/>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12" name="Google Shape;1612;p29"/>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13" name="Google Shape;1613;p29"/>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14" name="Google Shape;1614;p29"/>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15" name="Google Shape;1615;p29"/>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16" name="Google Shape;1616;p29"/>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17" name="Google Shape;1617;p29"/>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18" name="Google Shape;1618;p29"/>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19" name="Google Shape;1619;p29"/>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20" name="Google Shape;1620;p29"/>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21" name="Google Shape;1621;p29"/>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22" name="Google Shape;1622;p29"/>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23" name="Google Shape;1623;p29"/>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24" name="Google Shape;1624;p29"/>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625" name="Google Shape;1625;p29"/>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9"/>
          <p:cNvSpPr txBox="1">
            <a:spLocks noGrp="1"/>
          </p:cNvSpPr>
          <p:nvPr>
            <p:ph type="title" hasCustomPrompt="1"/>
          </p:nvPr>
        </p:nvSpPr>
        <p:spPr>
          <a:xfrm>
            <a:off x="1384700" y="1912810"/>
            <a:ext cx="1398900" cy="505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27" name="Google Shape;1627;p29"/>
          <p:cNvSpPr txBox="1">
            <a:spLocks noGrp="1"/>
          </p:cNvSpPr>
          <p:nvPr>
            <p:ph type="subTitle" idx="1"/>
          </p:nvPr>
        </p:nvSpPr>
        <p:spPr>
          <a:xfrm>
            <a:off x="938500" y="3552975"/>
            <a:ext cx="22911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28" name="Google Shape;1628;p29"/>
          <p:cNvSpPr txBox="1">
            <a:spLocks noGrp="1"/>
          </p:cNvSpPr>
          <p:nvPr>
            <p:ph type="subTitle" idx="2"/>
          </p:nvPr>
        </p:nvSpPr>
        <p:spPr>
          <a:xfrm>
            <a:off x="938500" y="3132150"/>
            <a:ext cx="22911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2pPr>
            <a:lvl3pPr lvl="2"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3pPr>
            <a:lvl4pPr lvl="3"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4pPr>
            <a:lvl5pPr lvl="4"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5pPr>
            <a:lvl6pPr lvl="5"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6pPr>
            <a:lvl7pPr lvl="6"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7pPr>
            <a:lvl8pPr lvl="7"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8pPr>
            <a:lvl9pPr lvl="8"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9pPr>
          </a:lstStyle>
          <a:p>
            <a:endParaRPr/>
          </a:p>
        </p:txBody>
      </p:sp>
      <p:sp>
        <p:nvSpPr>
          <p:cNvPr id="1629" name="Google Shape;1629;p29"/>
          <p:cNvSpPr txBox="1">
            <a:spLocks noGrp="1"/>
          </p:cNvSpPr>
          <p:nvPr>
            <p:ph type="title" idx="3" hasCustomPrompt="1"/>
          </p:nvPr>
        </p:nvSpPr>
        <p:spPr>
          <a:xfrm>
            <a:off x="3873150" y="1912810"/>
            <a:ext cx="1397700" cy="505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30" name="Google Shape;1630;p29"/>
          <p:cNvSpPr txBox="1">
            <a:spLocks noGrp="1"/>
          </p:cNvSpPr>
          <p:nvPr>
            <p:ph type="subTitle" idx="4"/>
          </p:nvPr>
        </p:nvSpPr>
        <p:spPr>
          <a:xfrm>
            <a:off x="3426450" y="3552975"/>
            <a:ext cx="22911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31" name="Google Shape;1631;p29"/>
          <p:cNvSpPr txBox="1">
            <a:spLocks noGrp="1"/>
          </p:cNvSpPr>
          <p:nvPr>
            <p:ph type="subTitle" idx="5"/>
          </p:nvPr>
        </p:nvSpPr>
        <p:spPr>
          <a:xfrm>
            <a:off x="3426450" y="3132150"/>
            <a:ext cx="22911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2pPr>
            <a:lvl3pPr lvl="2"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3pPr>
            <a:lvl4pPr lvl="3"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4pPr>
            <a:lvl5pPr lvl="4"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5pPr>
            <a:lvl6pPr lvl="5"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6pPr>
            <a:lvl7pPr lvl="6"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7pPr>
            <a:lvl8pPr lvl="7"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8pPr>
            <a:lvl9pPr lvl="8"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9pPr>
          </a:lstStyle>
          <a:p>
            <a:endParaRPr/>
          </a:p>
        </p:txBody>
      </p:sp>
      <p:sp>
        <p:nvSpPr>
          <p:cNvPr id="1632" name="Google Shape;1632;p29"/>
          <p:cNvSpPr txBox="1">
            <a:spLocks noGrp="1"/>
          </p:cNvSpPr>
          <p:nvPr>
            <p:ph type="title" idx="6" hasCustomPrompt="1"/>
          </p:nvPr>
        </p:nvSpPr>
        <p:spPr>
          <a:xfrm>
            <a:off x="6361100" y="1912810"/>
            <a:ext cx="1397700" cy="505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33" name="Google Shape;1633;p29"/>
          <p:cNvSpPr txBox="1">
            <a:spLocks noGrp="1"/>
          </p:cNvSpPr>
          <p:nvPr>
            <p:ph type="subTitle" idx="7"/>
          </p:nvPr>
        </p:nvSpPr>
        <p:spPr>
          <a:xfrm>
            <a:off x="5914400" y="3552975"/>
            <a:ext cx="22911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34" name="Google Shape;1634;p29"/>
          <p:cNvSpPr txBox="1">
            <a:spLocks noGrp="1"/>
          </p:cNvSpPr>
          <p:nvPr>
            <p:ph type="subTitle" idx="8"/>
          </p:nvPr>
        </p:nvSpPr>
        <p:spPr>
          <a:xfrm>
            <a:off x="5914400" y="3132150"/>
            <a:ext cx="22911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2pPr>
            <a:lvl3pPr lvl="2"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3pPr>
            <a:lvl4pPr lvl="3"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4pPr>
            <a:lvl5pPr lvl="4"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5pPr>
            <a:lvl6pPr lvl="5"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6pPr>
            <a:lvl7pPr lvl="6"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7pPr>
            <a:lvl8pPr lvl="7"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8pPr>
            <a:lvl9pPr lvl="8" algn="ctr" rtl="0">
              <a:lnSpc>
                <a:spcPct val="100000"/>
              </a:lnSpc>
              <a:spcBef>
                <a:spcPts val="0"/>
              </a:spcBef>
              <a:spcAft>
                <a:spcPts val="0"/>
              </a:spcAft>
              <a:buClr>
                <a:schemeClr val="dk1"/>
              </a:buClr>
              <a:buSzPts val="2400"/>
              <a:buFont typeface="Epilogue"/>
              <a:buNone/>
              <a:defRPr sz="2400" b="1">
                <a:solidFill>
                  <a:schemeClr val="dk1"/>
                </a:solidFill>
                <a:latin typeface="Epilogue"/>
                <a:ea typeface="Epilogue"/>
                <a:cs typeface="Epilogue"/>
                <a:sym typeface="Epilogue"/>
              </a:defRPr>
            </a:lvl9pPr>
          </a:lstStyle>
          <a:p>
            <a:endParaRPr/>
          </a:p>
        </p:txBody>
      </p:sp>
      <p:sp>
        <p:nvSpPr>
          <p:cNvPr id="1635" name="Google Shape;1635;p29"/>
          <p:cNvSpPr/>
          <p:nvPr/>
        </p:nvSpPr>
        <p:spPr>
          <a:xfrm>
            <a:off x="8430775" y="175200"/>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9"/>
          <p:cNvSpPr/>
          <p:nvPr/>
        </p:nvSpPr>
        <p:spPr>
          <a:xfrm>
            <a:off x="264900" y="5626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9"/>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99"/>
        <p:cNvGrpSpPr/>
        <p:nvPr/>
      </p:nvGrpSpPr>
      <p:grpSpPr>
        <a:xfrm>
          <a:off x="0" y="0"/>
          <a:ext cx="0" cy="0"/>
          <a:chOff x="0" y="0"/>
          <a:chExt cx="0" cy="0"/>
        </a:xfrm>
      </p:grpSpPr>
      <p:grpSp>
        <p:nvGrpSpPr>
          <p:cNvPr id="1700" name="Google Shape;1700;p31"/>
          <p:cNvGrpSpPr/>
          <p:nvPr/>
        </p:nvGrpSpPr>
        <p:grpSpPr>
          <a:xfrm>
            <a:off x="3300" y="4975"/>
            <a:ext cx="9137400" cy="5143399"/>
            <a:chOff x="3300" y="4975"/>
            <a:chExt cx="9137400" cy="5143399"/>
          </a:xfrm>
        </p:grpSpPr>
        <p:grpSp>
          <p:nvGrpSpPr>
            <p:cNvPr id="1701" name="Google Shape;1701;p31"/>
            <p:cNvGrpSpPr/>
            <p:nvPr/>
          </p:nvGrpSpPr>
          <p:grpSpPr>
            <a:xfrm>
              <a:off x="3300" y="256486"/>
              <a:ext cx="9137400" cy="4629802"/>
              <a:chOff x="3300" y="256486"/>
              <a:chExt cx="9137400" cy="4629802"/>
            </a:xfrm>
          </p:grpSpPr>
          <p:cxnSp>
            <p:nvCxnSpPr>
              <p:cNvPr id="1702" name="Google Shape;1702;p31"/>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3" name="Google Shape;1703;p31"/>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4" name="Google Shape;1704;p31"/>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5" name="Google Shape;1705;p31"/>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6" name="Google Shape;1706;p31"/>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7" name="Google Shape;1707;p31"/>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8" name="Google Shape;1708;p31"/>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9" name="Google Shape;1709;p31"/>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0" name="Google Shape;1710;p31"/>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1" name="Google Shape;1711;p31"/>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2" name="Google Shape;1712;p31"/>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3" name="Google Shape;1713;p31"/>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4" name="Google Shape;1714;p31"/>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5" name="Google Shape;1715;p31"/>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6" name="Google Shape;1716;p31"/>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7" name="Google Shape;1717;p31"/>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8" name="Google Shape;1718;p31"/>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9" name="Google Shape;1719;p31"/>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20" name="Google Shape;1720;p31"/>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721" name="Google Shape;1721;p31"/>
            <p:cNvGrpSpPr/>
            <p:nvPr/>
          </p:nvGrpSpPr>
          <p:grpSpPr>
            <a:xfrm>
              <a:off x="272000" y="4975"/>
              <a:ext cx="8600000" cy="5143399"/>
              <a:chOff x="272000" y="4975"/>
              <a:chExt cx="8600000" cy="5180700"/>
            </a:xfrm>
          </p:grpSpPr>
          <p:cxnSp>
            <p:nvCxnSpPr>
              <p:cNvPr id="1722" name="Google Shape;1722;p31"/>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3" name="Google Shape;1723;p31"/>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4" name="Google Shape;1724;p31"/>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5" name="Google Shape;1725;p31"/>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6" name="Google Shape;1726;p31"/>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7" name="Google Shape;1727;p31"/>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8" name="Google Shape;1728;p31"/>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9" name="Google Shape;1729;p31"/>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0" name="Google Shape;1730;p31"/>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1" name="Google Shape;1731;p31"/>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2" name="Google Shape;1732;p31"/>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3" name="Google Shape;1733;p31"/>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4" name="Google Shape;1734;p31"/>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5" name="Google Shape;1735;p31"/>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6" name="Google Shape;1736;p31"/>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7" name="Google Shape;1737;p31"/>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8" name="Google Shape;1738;p31"/>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9" name="Google Shape;1739;p31"/>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0" name="Google Shape;1740;p31"/>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1" name="Google Shape;1741;p31"/>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2" name="Google Shape;1742;p31"/>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3" name="Google Shape;1743;p31"/>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4" name="Google Shape;1744;p31"/>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5" name="Google Shape;1745;p31"/>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6" name="Google Shape;1746;p31"/>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7" name="Google Shape;1747;p31"/>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8" name="Google Shape;1748;p31"/>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9" name="Google Shape;1749;p31"/>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0" name="Google Shape;1750;p31"/>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1" name="Google Shape;1751;p31"/>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2" name="Google Shape;1752;p31"/>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3" name="Google Shape;1753;p31"/>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4" name="Google Shape;1754;p31"/>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755" name="Google Shape;1755;p31"/>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rot="10800000">
            <a:off x="7599525"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8424000" y="30690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58"/>
        <p:cNvGrpSpPr/>
        <p:nvPr/>
      </p:nvGrpSpPr>
      <p:grpSpPr>
        <a:xfrm>
          <a:off x="0" y="0"/>
          <a:ext cx="0" cy="0"/>
          <a:chOff x="0" y="0"/>
          <a:chExt cx="0" cy="0"/>
        </a:xfrm>
      </p:grpSpPr>
      <p:grpSp>
        <p:nvGrpSpPr>
          <p:cNvPr id="1759" name="Google Shape;1759;p32"/>
          <p:cNvGrpSpPr/>
          <p:nvPr/>
        </p:nvGrpSpPr>
        <p:grpSpPr>
          <a:xfrm>
            <a:off x="3300" y="4975"/>
            <a:ext cx="9137400" cy="5143399"/>
            <a:chOff x="3300" y="4975"/>
            <a:chExt cx="9137400" cy="5143399"/>
          </a:xfrm>
        </p:grpSpPr>
        <p:grpSp>
          <p:nvGrpSpPr>
            <p:cNvPr id="1760" name="Google Shape;1760;p32"/>
            <p:cNvGrpSpPr/>
            <p:nvPr/>
          </p:nvGrpSpPr>
          <p:grpSpPr>
            <a:xfrm>
              <a:off x="3300" y="256486"/>
              <a:ext cx="9137400" cy="4629802"/>
              <a:chOff x="3300" y="256486"/>
              <a:chExt cx="9137400" cy="4629802"/>
            </a:xfrm>
          </p:grpSpPr>
          <p:cxnSp>
            <p:nvCxnSpPr>
              <p:cNvPr id="1761" name="Google Shape;1761;p32"/>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2" name="Google Shape;1762;p32"/>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3" name="Google Shape;1763;p32"/>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4" name="Google Shape;1764;p32"/>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5" name="Google Shape;1765;p32"/>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6" name="Google Shape;1766;p32"/>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7" name="Google Shape;1767;p32"/>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8" name="Google Shape;1768;p32"/>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9" name="Google Shape;1769;p32"/>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0" name="Google Shape;1770;p32"/>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1" name="Google Shape;1771;p32"/>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2" name="Google Shape;1772;p32"/>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3" name="Google Shape;1773;p32"/>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4" name="Google Shape;1774;p32"/>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5" name="Google Shape;1775;p32"/>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6" name="Google Shape;1776;p32"/>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7" name="Google Shape;1777;p32"/>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8" name="Google Shape;1778;p32"/>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9" name="Google Shape;1779;p32"/>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780" name="Google Shape;1780;p32"/>
            <p:cNvGrpSpPr/>
            <p:nvPr/>
          </p:nvGrpSpPr>
          <p:grpSpPr>
            <a:xfrm>
              <a:off x="272000" y="4975"/>
              <a:ext cx="8600000" cy="5143399"/>
              <a:chOff x="272000" y="4975"/>
              <a:chExt cx="8600000" cy="5180700"/>
            </a:xfrm>
          </p:grpSpPr>
          <p:cxnSp>
            <p:nvCxnSpPr>
              <p:cNvPr id="1781" name="Google Shape;1781;p32"/>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2" name="Google Shape;1782;p32"/>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3" name="Google Shape;1783;p32"/>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4" name="Google Shape;1784;p32"/>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5" name="Google Shape;1785;p32"/>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6" name="Google Shape;1786;p32"/>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7" name="Google Shape;1787;p32"/>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8" name="Google Shape;1788;p32"/>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9" name="Google Shape;1789;p32"/>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0" name="Google Shape;1790;p32"/>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1" name="Google Shape;1791;p32"/>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2" name="Google Shape;1792;p32"/>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3" name="Google Shape;1793;p32"/>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4" name="Google Shape;1794;p32"/>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5" name="Google Shape;1795;p32"/>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6" name="Google Shape;1796;p32"/>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7" name="Google Shape;1797;p32"/>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8" name="Google Shape;1798;p32"/>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9" name="Google Shape;1799;p32"/>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0" name="Google Shape;1800;p32"/>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1" name="Google Shape;1801;p32"/>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2" name="Google Shape;1802;p32"/>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3" name="Google Shape;1803;p32"/>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4" name="Google Shape;1804;p32"/>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5" name="Google Shape;1805;p32"/>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6" name="Google Shape;1806;p32"/>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7" name="Google Shape;1807;p32"/>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8" name="Google Shape;1808;p32"/>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9" name="Google Shape;1809;p32"/>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0" name="Google Shape;1810;p32"/>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1" name="Google Shape;1811;p32"/>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2" name="Google Shape;1812;p32"/>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3" name="Google Shape;1813;p32"/>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814" name="Google Shape;1814;p32"/>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flipH="1">
            <a:off x="713225"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flipH="1">
            <a:off x="2260925"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367"/>
        <p:cNvGrpSpPr/>
        <p:nvPr/>
      </p:nvGrpSpPr>
      <p:grpSpPr>
        <a:xfrm>
          <a:off x="0" y="0"/>
          <a:ext cx="0" cy="0"/>
          <a:chOff x="0" y="0"/>
          <a:chExt cx="0" cy="0"/>
        </a:xfrm>
      </p:grpSpPr>
      <p:grpSp>
        <p:nvGrpSpPr>
          <p:cNvPr id="1368" name="Google Shape;1368;p26"/>
          <p:cNvGrpSpPr/>
          <p:nvPr/>
        </p:nvGrpSpPr>
        <p:grpSpPr>
          <a:xfrm>
            <a:off x="3300" y="4975"/>
            <a:ext cx="9137400" cy="5143399"/>
            <a:chOff x="3300" y="4975"/>
            <a:chExt cx="9137400" cy="5143399"/>
          </a:xfrm>
        </p:grpSpPr>
        <p:grpSp>
          <p:nvGrpSpPr>
            <p:cNvPr id="1369" name="Google Shape;1369;p26"/>
            <p:cNvGrpSpPr/>
            <p:nvPr/>
          </p:nvGrpSpPr>
          <p:grpSpPr>
            <a:xfrm>
              <a:off x="3300" y="256486"/>
              <a:ext cx="9137400" cy="4629802"/>
              <a:chOff x="3300" y="256486"/>
              <a:chExt cx="9137400" cy="4629802"/>
            </a:xfrm>
          </p:grpSpPr>
          <p:cxnSp>
            <p:nvCxnSpPr>
              <p:cNvPr id="1370" name="Google Shape;1370;p26"/>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1" name="Google Shape;1371;p26"/>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2" name="Google Shape;1372;p26"/>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3" name="Google Shape;1373;p26"/>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4" name="Google Shape;1374;p26"/>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5" name="Google Shape;1375;p26"/>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6" name="Google Shape;1376;p26"/>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7" name="Google Shape;1377;p26"/>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8" name="Google Shape;1378;p26"/>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9" name="Google Shape;1379;p26"/>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0" name="Google Shape;1380;p26"/>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1" name="Google Shape;1381;p26"/>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2" name="Google Shape;1382;p26"/>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3" name="Google Shape;1383;p26"/>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4" name="Google Shape;1384;p26"/>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5" name="Google Shape;1385;p26"/>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6" name="Google Shape;1386;p26"/>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7" name="Google Shape;1387;p26"/>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8" name="Google Shape;1388;p26"/>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389" name="Google Shape;1389;p26"/>
            <p:cNvGrpSpPr/>
            <p:nvPr/>
          </p:nvGrpSpPr>
          <p:grpSpPr>
            <a:xfrm>
              <a:off x="272000" y="4975"/>
              <a:ext cx="8600000" cy="5143399"/>
              <a:chOff x="272000" y="4975"/>
              <a:chExt cx="8600000" cy="5180700"/>
            </a:xfrm>
          </p:grpSpPr>
          <p:cxnSp>
            <p:nvCxnSpPr>
              <p:cNvPr id="1390" name="Google Shape;1390;p26"/>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1" name="Google Shape;1391;p26"/>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2" name="Google Shape;1392;p26"/>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3" name="Google Shape;1393;p26"/>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4" name="Google Shape;1394;p26"/>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5" name="Google Shape;1395;p26"/>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6" name="Google Shape;1396;p26"/>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7" name="Google Shape;1397;p26"/>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8" name="Google Shape;1398;p26"/>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9" name="Google Shape;1399;p26"/>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0" name="Google Shape;1400;p26"/>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1" name="Google Shape;1401;p26"/>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2" name="Google Shape;1402;p26"/>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3" name="Google Shape;1403;p26"/>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4" name="Google Shape;1404;p26"/>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5" name="Google Shape;1405;p26"/>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6" name="Google Shape;1406;p26"/>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7" name="Google Shape;1407;p26"/>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8" name="Google Shape;1408;p26"/>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9" name="Google Shape;1409;p26"/>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0" name="Google Shape;1410;p26"/>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1" name="Google Shape;1411;p26"/>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2" name="Google Shape;1412;p26"/>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3" name="Google Shape;1413;p26"/>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4" name="Google Shape;1414;p26"/>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5" name="Google Shape;1415;p26"/>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6" name="Google Shape;1416;p26"/>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7" name="Google Shape;1417;p26"/>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8" name="Google Shape;1418;p26"/>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9" name="Google Shape;1419;p26"/>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20" name="Google Shape;1420;p26"/>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21" name="Google Shape;1421;p26"/>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22" name="Google Shape;1422;p26"/>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423" name="Google Shape;1423;p26"/>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5" name="Google Shape;1425;p26"/>
          <p:cNvSpPr txBox="1">
            <a:spLocks noGrp="1"/>
          </p:cNvSpPr>
          <p:nvPr>
            <p:ph type="subTitle" idx="1"/>
          </p:nvPr>
        </p:nvSpPr>
        <p:spPr>
          <a:xfrm>
            <a:off x="720000" y="2048287"/>
            <a:ext cx="3613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6" name="Google Shape;1426;p26"/>
          <p:cNvSpPr txBox="1">
            <a:spLocks noGrp="1"/>
          </p:cNvSpPr>
          <p:nvPr>
            <p:ph type="subTitle" idx="2"/>
          </p:nvPr>
        </p:nvSpPr>
        <p:spPr>
          <a:xfrm>
            <a:off x="4524323" y="2048287"/>
            <a:ext cx="3613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7" name="Google Shape;1427;p26"/>
          <p:cNvSpPr txBox="1">
            <a:spLocks noGrp="1"/>
          </p:cNvSpPr>
          <p:nvPr>
            <p:ph type="subTitle" idx="3"/>
          </p:nvPr>
        </p:nvSpPr>
        <p:spPr>
          <a:xfrm>
            <a:off x="720000" y="3479217"/>
            <a:ext cx="3613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8" name="Google Shape;1428;p26"/>
          <p:cNvSpPr txBox="1">
            <a:spLocks noGrp="1"/>
          </p:cNvSpPr>
          <p:nvPr>
            <p:ph type="subTitle" idx="4"/>
          </p:nvPr>
        </p:nvSpPr>
        <p:spPr>
          <a:xfrm>
            <a:off x="4524323" y="3479217"/>
            <a:ext cx="3613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9" name="Google Shape;1429;p26"/>
          <p:cNvSpPr txBox="1">
            <a:spLocks noGrp="1"/>
          </p:cNvSpPr>
          <p:nvPr>
            <p:ph type="subTitle" idx="5"/>
          </p:nvPr>
        </p:nvSpPr>
        <p:spPr>
          <a:xfrm>
            <a:off x="720000" y="1589350"/>
            <a:ext cx="3613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430" name="Google Shape;1430;p26"/>
          <p:cNvSpPr txBox="1">
            <a:spLocks noGrp="1"/>
          </p:cNvSpPr>
          <p:nvPr>
            <p:ph type="subTitle" idx="6"/>
          </p:nvPr>
        </p:nvSpPr>
        <p:spPr>
          <a:xfrm>
            <a:off x="720000" y="3020178"/>
            <a:ext cx="3613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431" name="Google Shape;1431;p26"/>
          <p:cNvSpPr txBox="1">
            <a:spLocks noGrp="1"/>
          </p:cNvSpPr>
          <p:nvPr>
            <p:ph type="subTitle" idx="7"/>
          </p:nvPr>
        </p:nvSpPr>
        <p:spPr>
          <a:xfrm>
            <a:off x="4524321" y="1589350"/>
            <a:ext cx="3613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432" name="Google Shape;1432;p26"/>
          <p:cNvSpPr txBox="1">
            <a:spLocks noGrp="1"/>
          </p:cNvSpPr>
          <p:nvPr>
            <p:ph type="subTitle" idx="8"/>
          </p:nvPr>
        </p:nvSpPr>
        <p:spPr>
          <a:xfrm>
            <a:off x="4524321" y="3020178"/>
            <a:ext cx="3613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433" name="Google Shape;1433;p26"/>
          <p:cNvSpPr/>
          <p:nvPr/>
        </p:nvSpPr>
        <p:spPr>
          <a:xfrm>
            <a:off x="8138125" y="4286500"/>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320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38"/>
        <p:cNvGrpSpPr/>
        <p:nvPr/>
      </p:nvGrpSpPr>
      <p:grpSpPr>
        <a:xfrm>
          <a:off x="0" y="0"/>
          <a:ext cx="0" cy="0"/>
          <a:chOff x="0" y="0"/>
          <a:chExt cx="0" cy="0"/>
        </a:xfrm>
      </p:grpSpPr>
      <p:grpSp>
        <p:nvGrpSpPr>
          <p:cNvPr id="1639" name="Google Shape;1639;p30"/>
          <p:cNvGrpSpPr/>
          <p:nvPr/>
        </p:nvGrpSpPr>
        <p:grpSpPr>
          <a:xfrm>
            <a:off x="3300" y="4975"/>
            <a:ext cx="9137400" cy="5143399"/>
            <a:chOff x="3300" y="4975"/>
            <a:chExt cx="9137400" cy="5143399"/>
          </a:xfrm>
        </p:grpSpPr>
        <p:grpSp>
          <p:nvGrpSpPr>
            <p:cNvPr id="1640" name="Google Shape;1640;p30"/>
            <p:cNvGrpSpPr/>
            <p:nvPr/>
          </p:nvGrpSpPr>
          <p:grpSpPr>
            <a:xfrm>
              <a:off x="3300" y="256486"/>
              <a:ext cx="9137400" cy="4629802"/>
              <a:chOff x="3300" y="256486"/>
              <a:chExt cx="9137400" cy="4629802"/>
            </a:xfrm>
          </p:grpSpPr>
          <p:cxnSp>
            <p:nvCxnSpPr>
              <p:cNvPr id="1641" name="Google Shape;1641;p30"/>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2" name="Google Shape;1642;p30"/>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3" name="Google Shape;1643;p30"/>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4" name="Google Shape;1644;p30"/>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5" name="Google Shape;1645;p30"/>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6" name="Google Shape;1646;p30"/>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7" name="Google Shape;1647;p30"/>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8" name="Google Shape;1648;p30"/>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49" name="Google Shape;1649;p30"/>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0" name="Google Shape;1650;p30"/>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1" name="Google Shape;1651;p30"/>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2" name="Google Shape;1652;p30"/>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3" name="Google Shape;1653;p30"/>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4" name="Google Shape;1654;p30"/>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5" name="Google Shape;1655;p30"/>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6" name="Google Shape;1656;p30"/>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7" name="Google Shape;1657;p30"/>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8" name="Google Shape;1658;p30"/>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59" name="Google Shape;1659;p30"/>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660" name="Google Shape;1660;p30"/>
            <p:cNvGrpSpPr/>
            <p:nvPr/>
          </p:nvGrpSpPr>
          <p:grpSpPr>
            <a:xfrm>
              <a:off x="272000" y="4975"/>
              <a:ext cx="8600000" cy="5143399"/>
              <a:chOff x="272000" y="4975"/>
              <a:chExt cx="8600000" cy="5180700"/>
            </a:xfrm>
          </p:grpSpPr>
          <p:cxnSp>
            <p:nvCxnSpPr>
              <p:cNvPr id="1661" name="Google Shape;1661;p30"/>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2" name="Google Shape;1662;p30"/>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3" name="Google Shape;1663;p30"/>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4" name="Google Shape;1664;p30"/>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5" name="Google Shape;1665;p30"/>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6" name="Google Shape;1666;p30"/>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7" name="Google Shape;1667;p30"/>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8" name="Google Shape;1668;p30"/>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9" name="Google Shape;1669;p30"/>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0" name="Google Shape;1670;p30"/>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1" name="Google Shape;1671;p30"/>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2" name="Google Shape;1672;p30"/>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3" name="Google Shape;1673;p30"/>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4" name="Google Shape;1674;p30"/>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5" name="Google Shape;1675;p30"/>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6" name="Google Shape;1676;p30"/>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7" name="Google Shape;1677;p30"/>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8" name="Google Shape;1678;p30"/>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9" name="Google Shape;1679;p30"/>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0" name="Google Shape;1680;p30"/>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1" name="Google Shape;1681;p30"/>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2" name="Google Shape;1682;p30"/>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3" name="Google Shape;1683;p30"/>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4" name="Google Shape;1684;p30"/>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5" name="Google Shape;1685;p30"/>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6" name="Google Shape;1686;p30"/>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7" name="Google Shape;1687;p30"/>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8" name="Google Shape;1688;p30"/>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9" name="Google Shape;1689;p30"/>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90" name="Google Shape;1690;p30"/>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91" name="Google Shape;1691;p30"/>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92" name="Google Shape;1692;p30"/>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93" name="Google Shape;1693;p30"/>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694" name="Google Shape;1694;p30"/>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txBox="1">
            <a:spLocks noGrp="1"/>
          </p:cNvSpPr>
          <p:nvPr>
            <p:ph type="title"/>
          </p:nvPr>
        </p:nvSpPr>
        <p:spPr>
          <a:xfrm>
            <a:off x="816075" y="570075"/>
            <a:ext cx="4448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96" name="Google Shape;1696;p30"/>
          <p:cNvSpPr txBox="1">
            <a:spLocks noGrp="1"/>
          </p:cNvSpPr>
          <p:nvPr>
            <p:ph type="subTitle" idx="1"/>
          </p:nvPr>
        </p:nvSpPr>
        <p:spPr>
          <a:xfrm>
            <a:off x="816075" y="1475275"/>
            <a:ext cx="44481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8" name="Google Shape;1698;p30"/>
          <p:cNvSpPr/>
          <p:nvPr/>
        </p:nvSpPr>
        <p:spPr>
          <a:xfrm flipH="1">
            <a:off x="7956825" y="412787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88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grpSp>
        <p:nvGrpSpPr>
          <p:cNvPr id="68" name="Google Shape;68;p3"/>
          <p:cNvGrpSpPr/>
          <p:nvPr/>
        </p:nvGrpSpPr>
        <p:grpSpPr>
          <a:xfrm>
            <a:off x="3300" y="4975"/>
            <a:ext cx="9137400" cy="5143399"/>
            <a:chOff x="3300" y="4975"/>
            <a:chExt cx="9137400" cy="5143399"/>
          </a:xfrm>
        </p:grpSpPr>
        <p:grpSp>
          <p:nvGrpSpPr>
            <p:cNvPr id="69" name="Google Shape;69;p3"/>
            <p:cNvGrpSpPr/>
            <p:nvPr/>
          </p:nvGrpSpPr>
          <p:grpSpPr>
            <a:xfrm>
              <a:off x="3300" y="256486"/>
              <a:ext cx="9137400" cy="4629802"/>
              <a:chOff x="3300" y="256486"/>
              <a:chExt cx="9137400" cy="4629802"/>
            </a:xfrm>
          </p:grpSpPr>
          <p:cxnSp>
            <p:nvCxnSpPr>
              <p:cNvPr id="70" name="Google Shape;70;p3"/>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1" name="Google Shape;71;p3"/>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2" name="Google Shape;72;p3"/>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3" name="Google Shape;73;p3"/>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4" name="Google Shape;74;p3"/>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5" name="Google Shape;75;p3"/>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 name="Google Shape;76;p3"/>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7" name="Google Shape;77;p3"/>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8" name="Google Shape;78;p3"/>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9" name="Google Shape;79;p3"/>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0" name="Google Shape;80;p3"/>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1" name="Google Shape;81;p3"/>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 name="Google Shape;82;p3"/>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3" name="Google Shape;83;p3"/>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4" name="Google Shape;84;p3"/>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5" name="Google Shape;85;p3"/>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6" name="Google Shape;86;p3"/>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7" name="Google Shape;87;p3"/>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8" name="Google Shape;88;p3"/>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89" name="Google Shape;89;p3"/>
            <p:cNvGrpSpPr/>
            <p:nvPr/>
          </p:nvGrpSpPr>
          <p:grpSpPr>
            <a:xfrm>
              <a:off x="272000" y="4975"/>
              <a:ext cx="8600000" cy="5143399"/>
              <a:chOff x="272000" y="4975"/>
              <a:chExt cx="8600000" cy="5180700"/>
            </a:xfrm>
          </p:grpSpPr>
          <p:cxnSp>
            <p:nvCxnSpPr>
              <p:cNvPr id="90" name="Google Shape;90;p3"/>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1" name="Google Shape;91;p3"/>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2" name="Google Shape;92;p3"/>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3" name="Google Shape;93;p3"/>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4" name="Google Shape;94;p3"/>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5" name="Google Shape;95;p3"/>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6" name="Google Shape;96;p3"/>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7" name="Google Shape;97;p3"/>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8" name="Google Shape;98;p3"/>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9" name="Google Shape;99;p3"/>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0" name="Google Shape;100;p3"/>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1" name="Google Shape;101;p3"/>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 name="Google Shape;102;p3"/>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 name="Google Shape;103;p3"/>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 name="Google Shape;104;p3"/>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5" name="Google Shape;105;p3"/>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6" name="Google Shape;106;p3"/>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7" name="Google Shape;107;p3"/>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8" name="Google Shape;108;p3"/>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9" name="Google Shape;109;p3"/>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0" name="Google Shape;110;p3"/>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1" name="Google Shape;111;p3"/>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2" name="Google Shape;112;p3"/>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3" name="Google Shape;113;p3"/>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 name="Google Shape;114;p3"/>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 name="Google Shape;115;p3"/>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 name="Google Shape;116;p3"/>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7" name="Google Shape;117;p3"/>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8" name="Google Shape;118;p3"/>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9" name="Google Shape;119;p3"/>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 name="Google Shape;120;p3"/>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 name="Google Shape;121;p3"/>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 name="Google Shape;122;p3"/>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23" name="Google Shape;123;p3"/>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txBox="1">
            <a:spLocks noGrp="1"/>
          </p:cNvSpPr>
          <p:nvPr>
            <p:ph type="title"/>
          </p:nvPr>
        </p:nvSpPr>
        <p:spPr>
          <a:xfrm>
            <a:off x="1007825" y="2079575"/>
            <a:ext cx="55926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5" name="Google Shape;125;p3"/>
          <p:cNvSpPr txBox="1">
            <a:spLocks noGrp="1"/>
          </p:cNvSpPr>
          <p:nvPr>
            <p:ph type="title" idx="2" hasCustomPrompt="1"/>
          </p:nvPr>
        </p:nvSpPr>
        <p:spPr>
          <a:xfrm>
            <a:off x="1007825" y="1012925"/>
            <a:ext cx="16521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 name="Google Shape;126;p3"/>
          <p:cNvSpPr txBox="1">
            <a:spLocks noGrp="1"/>
          </p:cNvSpPr>
          <p:nvPr>
            <p:ph type="subTitle" idx="1"/>
          </p:nvPr>
        </p:nvSpPr>
        <p:spPr>
          <a:xfrm>
            <a:off x="1007825" y="3741725"/>
            <a:ext cx="5592600" cy="440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7"/>
        <p:cNvGrpSpPr/>
        <p:nvPr/>
      </p:nvGrpSpPr>
      <p:grpSpPr>
        <a:xfrm>
          <a:off x="0" y="0"/>
          <a:ext cx="0" cy="0"/>
          <a:chOff x="0" y="0"/>
          <a:chExt cx="0" cy="0"/>
        </a:xfrm>
      </p:grpSpPr>
      <p:grpSp>
        <p:nvGrpSpPr>
          <p:cNvPr id="128" name="Google Shape;128;p4"/>
          <p:cNvGrpSpPr/>
          <p:nvPr/>
        </p:nvGrpSpPr>
        <p:grpSpPr>
          <a:xfrm>
            <a:off x="3300" y="4975"/>
            <a:ext cx="9137400" cy="5143399"/>
            <a:chOff x="3300" y="4975"/>
            <a:chExt cx="9137400" cy="5143399"/>
          </a:xfrm>
        </p:grpSpPr>
        <p:grpSp>
          <p:nvGrpSpPr>
            <p:cNvPr id="129" name="Google Shape;129;p4"/>
            <p:cNvGrpSpPr/>
            <p:nvPr/>
          </p:nvGrpSpPr>
          <p:grpSpPr>
            <a:xfrm>
              <a:off x="3300" y="256486"/>
              <a:ext cx="9137400" cy="4629802"/>
              <a:chOff x="3300" y="256486"/>
              <a:chExt cx="9137400" cy="4629802"/>
            </a:xfrm>
          </p:grpSpPr>
          <p:cxnSp>
            <p:nvCxnSpPr>
              <p:cNvPr id="130" name="Google Shape;130;p4"/>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 name="Google Shape;131;p4"/>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2" name="Google Shape;132;p4"/>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3" name="Google Shape;133;p4"/>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4" name="Google Shape;134;p4"/>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5" name="Google Shape;135;p4"/>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6" name="Google Shape;136;p4"/>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 name="Google Shape;137;p4"/>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 name="Google Shape;138;p4"/>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9" name="Google Shape;139;p4"/>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0" name="Google Shape;140;p4"/>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1" name="Google Shape;141;p4"/>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2" name="Google Shape;142;p4"/>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3" name="Google Shape;143;p4"/>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4" name="Google Shape;144;p4"/>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5" name="Google Shape;145;p4"/>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6" name="Google Shape;146;p4"/>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7" name="Google Shape;147;p4"/>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8" name="Google Shape;148;p4"/>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49" name="Google Shape;149;p4"/>
            <p:cNvGrpSpPr/>
            <p:nvPr/>
          </p:nvGrpSpPr>
          <p:grpSpPr>
            <a:xfrm>
              <a:off x="272000" y="4975"/>
              <a:ext cx="8600000" cy="5143399"/>
              <a:chOff x="272000" y="4975"/>
              <a:chExt cx="8600000" cy="5180700"/>
            </a:xfrm>
          </p:grpSpPr>
          <p:cxnSp>
            <p:nvCxnSpPr>
              <p:cNvPr id="150" name="Google Shape;150;p4"/>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1" name="Google Shape;151;p4"/>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2" name="Google Shape;152;p4"/>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3" name="Google Shape;153;p4"/>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4" name="Google Shape;154;p4"/>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5" name="Google Shape;155;p4"/>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6" name="Google Shape;156;p4"/>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7" name="Google Shape;157;p4"/>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8" name="Google Shape;158;p4"/>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59" name="Google Shape;159;p4"/>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0" name="Google Shape;160;p4"/>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1" name="Google Shape;161;p4"/>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2" name="Google Shape;162;p4"/>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3" name="Google Shape;163;p4"/>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4" name="Google Shape;164;p4"/>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5" name="Google Shape;165;p4"/>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6" name="Google Shape;166;p4"/>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7" name="Google Shape;167;p4"/>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8" name="Google Shape;168;p4"/>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69" name="Google Shape;169;p4"/>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0" name="Google Shape;170;p4"/>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1" name="Google Shape;171;p4"/>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 name="Google Shape;172;p4"/>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 name="Google Shape;173;p4"/>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 name="Google Shape;174;p4"/>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 name="Google Shape;175;p4"/>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6" name="Google Shape;176;p4"/>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7" name="Google Shape;177;p4"/>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 name="Google Shape;178;p4"/>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 name="Google Shape;179;p4"/>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 name="Google Shape;180;p4"/>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 name="Google Shape;181;p4"/>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2" name="Google Shape;182;p4"/>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83" name="Google Shape;183;p4"/>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8"/>
        <p:cNvGrpSpPr/>
        <p:nvPr/>
      </p:nvGrpSpPr>
      <p:grpSpPr>
        <a:xfrm>
          <a:off x="0" y="0"/>
          <a:ext cx="0" cy="0"/>
          <a:chOff x="0" y="0"/>
          <a:chExt cx="0" cy="0"/>
        </a:xfrm>
      </p:grpSpPr>
      <p:grpSp>
        <p:nvGrpSpPr>
          <p:cNvPr id="249" name="Google Shape;249;p6"/>
          <p:cNvGrpSpPr/>
          <p:nvPr/>
        </p:nvGrpSpPr>
        <p:grpSpPr>
          <a:xfrm>
            <a:off x="3300" y="4975"/>
            <a:ext cx="9137400" cy="5143399"/>
            <a:chOff x="3300" y="4975"/>
            <a:chExt cx="9137400" cy="5143399"/>
          </a:xfrm>
        </p:grpSpPr>
        <p:grpSp>
          <p:nvGrpSpPr>
            <p:cNvPr id="250" name="Google Shape;250;p6"/>
            <p:cNvGrpSpPr/>
            <p:nvPr/>
          </p:nvGrpSpPr>
          <p:grpSpPr>
            <a:xfrm>
              <a:off x="3300" y="256486"/>
              <a:ext cx="9137400" cy="4629802"/>
              <a:chOff x="3300" y="256486"/>
              <a:chExt cx="9137400" cy="4629802"/>
            </a:xfrm>
          </p:grpSpPr>
          <p:cxnSp>
            <p:nvCxnSpPr>
              <p:cNvPr id="251" name="Google Shape;251;p6"/>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52" name="Google Shape;252;p6"/>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53" name="Google Shape;253;p6"/>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54" name="Google Shape;254;p6"/>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55" name="Google Shape;255;p6"/>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56" name="Google Shape;256;p6"/>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57" name="Google Shape;257;p6"/>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58" name="Google Shape;258;p6"/>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59" name="Google Shape;259;p6"/>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0" name="Google Shape;260;p6"/>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1" name="Google Shape;261;p6"/>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2" name="Google Shape;262;p6"/>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3" name="Google Shape;263;p6"/>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4" name="Google Shape;264;p6"/>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5" name="Google Shape;265;p6"/>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6" name="Google Shape;266;p6"/>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7" name="Google Shape;267;p6"/>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8" name="Google Shape;268;p6"/>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9" name="Google Shape;269;p6"/>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270" name="Google Shape;270;p6"/>
            <p:cNvGrpSpPr/>
            <p:nvPr/>
          </p:nvGrpSpPr>
          <p:grpSpPr>
            <a:xfrm>
              <a:off x="272000" y="4975"/>
              <a:ext cx="8600000" cy="5143399"/>
              <a:chOff x="272000" y="4975"/>
              <a:chExt cx="8600000" cy="5180700"/>
            </a:xfrm>
          </p:grpSpPr>
          <p:cxnSp>
            <p:nvCxnSpPr>
              <p:cNvPr id="271" name="Google Shape;271;p6"/>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72" name="Google Shape;272;p6"/>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73" name="Google Shape;273;p6"/>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74" name="Google Shape;274;p6"/>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75" name="Google Shape;275;p6"/>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76" name="Google Shape;276;p6"/>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77" name="Google Shape;277;p6"/>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78" name="Google Shape;278;p6"/>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79" name="Google Shape;279;p6"/>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80" name="Google Shape;280;p6"/>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81" name="Google Shape;281;p6"/>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82" name="Google Shape;282;p6"/>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83" name="Google Shape;283;p6"/>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84" name="Google Shape;284;p6"/>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85" name="Google Shape;285;p6"/>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86" name="Google Shape;286;p6"/>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87" name="Google Shape;287;p6"/>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88" name="Google Shape;288;p6"/>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89" name="Google Shape;289;p6"/>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90" name="Google Shape;290;p6"/>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91" name="Google Shape;291;p6"/>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92" name="Google Shape;292;p6"/>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93" name="Google Shape;293;p6"/>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94" name="Google Shape;294;p6"/>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95" name="Google Shape;295;p6"/>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96" name="Google Shape;296;p6"/>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97" name="Google Shape;297;p6"/>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98" name="Google Shape;298;p6"/>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99" name="Google Shape;299;p6"/>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00" name="Google Shape;300;p6"/>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01" name="Google Shape;301;p6"/>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02" name="Google Shape;302;p6"/>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03" name="Google Shape;303;p6"/>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304" name="Google Shape;304;p6"/>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6"/>
        <p:cNvGrpSpPr/>
        <p:nvPr/>
      </p:nvGrpSpPr>
      <p:grpSpPr>
        <a:xfrm>
          <a:off x="0" y="0"/>
          <a:ext cx="0" cy="0"/>
          <a:chOff x="0" y="0"/>
          <a:chExt cx="0" cy="0"/>
        </a:xfrm>
      </p:grpSpPr>
      <p:grpSp>
        <p:nvGrpSpPr>
          <p:cNvPr id="307" name="Google Shape;307;p7"/>
          <p:cNvGrpSpPr/>
          <p:nvPr/>
        </p:nvGrpSpPr>
        <p:grpSpPr>
          <a:xfrm>
            <a:off x="3300" y="4975"/>
            <a:ext cx="9137400" cy="5143399"/>
            <a:chOff x="3300" y="4975"/>
            <a:chExt cx="9137400" cy="5143399"/>
          </a:xfrm>
        </p:grpSpPr>
        <p:grpSp>
          <p:nvGrpSpPr>
            <p:cNvPr id="308" name="Google Shape;308;p7"/>
            <p:cNvGrpSpPr/>
            <p:nvPr/>
          </p:nvGrpSpPr>
          <p:grpSpPr>
            <a:xfrm>
              <a:off x="3300" y="256486"/>
              <a:ext cx="9137400" cy="4629802"/>
              <a:chOff x="3300" y="256486"/>
              <a:chExt cx="9137400" cy="4629802"/>
            </a:xfrm>
          </p:grpSpPr>
          <p:cxnSp>
            <p:nvCxnSpPr>
              <p:cNvPr id="309" name="Google Shape;309;p7"/>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0" name="Google Shape;310;p7"/>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1" name="Google Shape;311;p7"/>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2" name="Google Shape;312;p7"/>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3" name="Google Shape;313;p7"/>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4" name="Google Shape;314;p7"/>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5" name="Google Shape;315;p7"/>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6" name="Google Shape;316;p7"/>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7" name="Google Shape;317;p7"/>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8" name="Google Shape;318;p7"/>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9" name="Google Shape;319;p7"/>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0" name="Google Shape;320;p7"/>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1" name="Google Shape;321;p7"/>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2" name="Google Shape;322;p7"/>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3" name="Google Shape;323;p7"/>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4" name="Google Shape;324;p7"/>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5" name="Google Shape;325;p7"/>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6" name="Google Shape;326;p7"/>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7" name="Google Shape;327;p7"/>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328" name="Google Shape;328;p7"/>
            <p:cNvGrpSpPr/>
            <p:nvPr/>
          </p:nvGrpSpPr>
          <p:grpSpPr>
            <a:xfrm>
              <a:off x="272000" y="4975"/>
              <a:ext cx="8600000" cy="5143399"/>
              <a:chOff x="272000" y="4975"/>
              <a:chExt cx="8600000" cy="5180700"/>
            </a:xfrm>
          </p:grpSpPr>
          <p:cxnSp>
            <p:nvCxnSpPr>
              <p:cNvPr id="329" name="Google Shape;329;p7"/>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0" name="Google Shape;330;p7"/>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1" name="Google Shape;331;p7"/>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2" name="Google Shape;332;p7"/>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3" name="Google Shape;333;p7"/>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4" name="Google Shape;334;p7"/>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5" name="Google Shape;335;p7"/>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6" name="Google Shape;336;p7"/>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7" name="Google Shape;337;p7"/>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8" name="Google Shape;338;p7"/>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9" name="Google Shape;339;p7"/>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0" name="Google Shape;340;p7"/>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1" name="Google Shape;341;p7"/>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2" name="Google Shape;342;p7"/>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3" name="Google Shape;343;p7"/>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4" name="Google Shape;344;p7"/>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5" name="Google Shape;345;p7"/>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6" name="Google Shape;346;p7"/>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7" name="Google Shape;347;p7"/>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8" name="Google Shape;348;p7"/>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9" name="Google Shape;349;p7"/>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0" name="Google Shape;350;p7"/>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1" name="Google Shape;351;p7"/>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2" name="Google Shape;352;p7"/>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3" name="Google Shape;353;p7"/>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4" name="Google Shape;354;p7"/>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5" name="Google Shape;355;p7"/>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6" name="Google Shape;356;p7"/>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7" name="Google Shape;357;p7"/>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8" name="Google Shape;358;p7"/>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9" name="Google Shape;359;p7"/>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60" name="Google Shape;360;p7"/>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61" name="Google Shape;361;p7"/>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362" name="Google Shape;362;p7"/>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4" name="Google Shape;364;p7"/>
          <p:cNvSpPr txBox="1">
            <a:spLocks noGrp="1"/>
          </p:cNvSpPr>
          <p:nvPr>
            <p:ph type="subTitle" idx="1"/>
          </p:nvPr>
        </p:nvSpPr>
        <p:spPr>
          <a:xfrm>
            <a:off x="8724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Barlow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65" name="Google Shape;365;p7"/>
          <p:cNvSpPr/>
          <p:nvPr/>
        </p:nvSpPr>
        <p:spPr>
          <a:xfrm>
            <a:off x="417300" y="43764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7884475" y="3864900"/>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rot="10800000">
            <a:off x="7487850"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55"/>
        <p:cNvGrpSpPr/>
        <p:nvPr/>
      </p:nvGrpSpPr>
      <p:grpSpPr>
        <a:xfrm>
          <a:off x="0" y="0"/>
          <a:ext cx="0" cy="0"/>
          <a:chOff x="0" y="0"/>
          <a:chExt cx="0" cy="0"/>
        </a:xfrm>
      </p:grpSpPr>
      <p:grpSp>
        <p:nvGrpSpPr>
          <p:cNvPr id="756" name="Google Shape;756;p16"/>
          <p:cNvGrpSpPr/>
          <p:nvPr/>
        </p:nvGrpSpPr>
        <p:grpSpPr>
          <a:xfrm>
            <a:off x="3300" y="4975"/>
            <a:ext cx="9137400" cy="5143399"/>
            <a:chOff x="3300" y="4975"/>
            <a:chExt cx="9137400" cy="5143399"/>
          </a:xfrm>
        </p:grpSpPr>
        <p:grpSp>
          <p:nvGrpSpPr>
            <p:cNvPr id="757" name="Google Shape;757;p16"/>
            <p:cNvGrpSpPr/>
            <p:nvPr/>
          </p:nvGrpSpPr>
          <p:grpSpPr>
            <a:xfrm>
              <a:off x="3300" y="256486"/>
              <a:ext cx="9137400" cy="4629802"/>
              <a:chOff x="3300" y="256486"/>
              <a:chExt cx="9137400" cy="4629802"/>
            </a:xfrm>
          </p:grpSpPr>
          <p:cxnSp>
            <p:nvCxnSpPr>
              <p:cNvPr id="758" name="Google Shape;758;p16"/>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59" name="Google Shape;759;p16"/>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0" name="Google Shape;760;p16"/>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1" name="Google Shape;761;p16"/>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2" name="Google Shape;762;p16"/>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3" name="Google Shape;763;p16"/>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4" name="Google Shape;764;p16"/>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5" name="Google Shape;765;p16"/>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6" name="Google Shape;766;p16"/>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7" name="Google Shape;767;p16"/>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8" name="Google Shape;768;p16"/>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9" name="Google Shape;769;p16"/>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70" name="Google Shape;770;p16"/>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71" name="Google Shape;771;p16"/>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72" name="Google Shape;772;p16"/>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73" name="Google Shape;773;p16"/>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74" name="Google Shape;774;p16"/>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75" name="Google Shape;775;p16"/>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76" name="Google Shape;776;p16"/>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777" name="Google Shape;777;p16"/>
            <p:cNvGrpSpPr/>
            <p:nvPr/>
          </p:nvGrpSpPr>
          <p:grpSpPr>
            <a:xfrm>
              <a:off x="272000" y="4975"/>
              <a:ext cx="8600000" cy="5143399"/>
              <a:chOff x="272000" y="4975"/>
              <a:chExt cx="8600000" cy="5180700"/>
            </a:xfrm>
          </p:grpSpPr>
          <p:cxnSp>
            <p:nvCxnSpPr>
              <p:cNvPr id="778" name="Google Shape;778;p16"/>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79" name="Google Shape;779;p16"/>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80" name="Google Shape;780;p16"/>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81" name="Google Shape;781;p16"/>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82" name="Google Shape;782;p16"/>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83" name="Google Shape;783;p16"/>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84" name="Google Shape;784;p16"/>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85" name="Google Shape;785;p16"/>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86" name="Google Shape;786;p16"/>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87" name="Google Shape;787;p16"/>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88" name="Google Shape;788;p16"/>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89" name="Google Shape;789;p16"/>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90" name="Google Shape;790;p16"/>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91" name="Google Shape;791;p16"/>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92" name="Google Shape;792;p16"/>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93" name="Google Shape;793;p16"/>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94" name="Google Shape;794;p16"/>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95" name="Google Shape;795;p16"/>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96" name="Google Shape;796;p16"/>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97" name="Google Shape;797;p16"/>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98" name="Google Shape;798;p16"/>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799" name="Google Shape;799;p16"/>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00" name="Google Shape;800;p16"/>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01" name="Google Shape;801;p16"/>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02" name="Google Shape;802;p16"/>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03" name="Google Shape;803;p16"/>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04" name="Google Shape;804;p16"/>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05" name="Google Shape;805;p16"/>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06" name="Google Shape;806;p16"/>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07" name="Google Shape;807;p16"/>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08" name="Google Shape;808;p16"/>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09" name="Google Shape;809;p16"/>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10" name="Google Shape;810;p16"/>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811" name="Google Shape;811;p16"/>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txBox="1">
            <a:spLocks noGrp="1"/>
          </p:cNvSpPr>
          <p:nvPr>
            <p:ph type="title"/>
          </p:nvPr>
        </p:nvSpPr>
        <p:spPr>
          <a:xfrm>
            <a:off x="2539225" y="3287075"/>
            <a:ext cx="53784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13" name="Google Shape;813;p16"/>
          <p:cNvSpPr txBox="1">
            <a:spLocks noGrp="1"/>
          </p:cNvSpPr>
          <p:nvPr>
            <p:ph type="subTitle" idx="1"/>
          </p:nvPr>
        </p:nvSpPr>
        <p:spPr>
          <a:xfrm>
            <a:off x="1226400" y="1126425"/>
            <a:ext cx="66912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814" name="Google Shape;814;p16"/>
          <p:cNvSpPr/>
          <p:nvPr/>
        </p:nvSpPr>
        <p:spPr>
          <a:xfrm flipH="1">
            <a:off x="713225" y="447877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rot="10800000">
            <a:off x="7599525"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16"/>
        <p:cNvGrpSpPr/>
        <p:nvPr/>
      </p:nvGrpSpPr>
      <p:grpSpPr>
        <a:xfrm>
          <a:off x="0" y="0"/>
          <a:ext cx="0" cy="0"/>
          <a:chOff x="0" y="0"/>
          <a:chExt cx="0" cy="0"/>
        </a:xfrm>
      </p:grpSpPr>
      <p:grpSp>
        <p:nvGrpSpPr>
          <p:cNvPr id="817" name="Google Shape;817;p17"/>
          <p:cNvGrpSpPr/>
          <p:nvPr/>
        </p:nvGrpSpPr>
        <p:grpSpPr>
          <a:xfrm>
            <a:off x="3300" y="4975"/>
            <a:ext cx="9137400" cy="5143399"/>
            <a:chOff x="3300" y="4975"/>
            <a:chExt cx="9137400" cy="5143399"/>
          </a:xfrm>
        </p:grpSpPr>
        <p:grpSp>
          <p:nvGrpSpPr>
            <p:cNvPr id="818" name="Google Shape;818;p17"/>
            <p:cNvGrpSpPr/>
            <p:nvPr/>
          </p:nvGrpSpPr>
          <p:grpSpPr>
            <a:xfrm>
              <a:off x="3300" y="256486"/>
              <a:ext cx="9137400" cy="4629802"/>
              <a:chOff x="3300" y="256486"/>
              <a:chExt cx="9137400" cy="4629802"/>
            </a:xfrm>
          </p:grpSpPr>
          <p:cxnSp>
            <p:nvCxnSpPr>
              <p:cNvPr id="819" name="Google Shape;819;p17"/>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0" name="Google Shape;820;p17"/>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1" name="Google Shape;821;p17"/>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2" name="Google Shape;822;p17"/>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3" name="Google Shape;823;p17"/>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4" name="Google Shape;824;p17"/>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5" name="Google Shape;825;p17"/>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6" name="Google Shape;826;p17"/>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7" name="Google Shape;827;p17"/>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8" name="Google Shape;828;p17"/>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9" name="Google Shape;829;p17"/>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30" name="Google Shape;830;p17"/>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31" name="Google Shape;831;p17"/>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32" name="Google Shape;832;p17"/>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33" name="Google Shape;833;p17"/>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34" name="Google Shape;834;p17"/>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35" name="Google Shape;835;p17"/>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36" name="Google Shape;836;p17"/>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37" name="Google Shape;837;p17"/>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838" name="Google Shape;838;p17"/>
            <p:cNvGrpSpPr/>
            <p:nvPr/>
          </p:nvGrpSpPr>
          <p:grpSpPr>
            <a:xfrm>
              <a:off x="272000" y="4975"/>
              <a:ext cx="8600000" cy="5143399"/>
              <a:chOff x="272000" y="4975"/>
              <a:chExt cx="8600000" cy="5180700"/>
            </a:xfrm>
          </p:grpSpPr>
          <p:cxnSp>
            <p:nvCxnSpPr>
              <p:cNvPr id="839" name="Google Shape;839;p17"/>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40" name="Google Shape;840;p17"/>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41" name="Google Shape;841;p17"/>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42" name="Google Shape;842;p17"/>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43" name="Google Shape;843;p17"/>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44" name="Google Shape;844;p17"/>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45" name="Google Shape;845;p17"/>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46" name="Google Shape;846;p17"/>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47" name="Google Shape;847;p17"/>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48" name="Google Shape;848;p17"/>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49" name="Google Shape;849;p17"/>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50" name="Google Shape;850;p17"/>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51" name="Google Shape;851;p17"/>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52" name="Google Shape;852;p17"/>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53" name="Google Shape;853;p17"/>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54" name="Google Shape;854;p17"/>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55" name="Google Shape;855;p17"/>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56" name="Google Shape;856;p17"/>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57" name="Google Shape;857;p17"/>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58" name="Google Shape;858;p17"/>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59" name="Google Shape;859;p17"/>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60" name="Google Shape;860;p17"/>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61" name="Google Shape;861;p17"/>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62" name="Google Shape;862;p17"/>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63" name="Google Shape;863;p17"/>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64" name="Google Shape;864;p17"/>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65" name="Google Shape;865;p17"/>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66" name="Google Shape;866;p17"/>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67" name="Google Shape;867;p17"/>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68" name="Google Shape;868;p17"/>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69" name="Google Shape;869;p17"/>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70" name="Google Shape;870;p17"/>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871" name="Google Shape;871;p17"/>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872" name="Google Shape;872;p17"/>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7"/>
          <p:cNvSpPr txBox="1">
            <a:spLocks noGrp="1"/>
          </p:cNvSpPr>
          <p:nvPr>
            <p:ph type="title"/>
          </p:nvPr>
        </p:nvSpPr>
        <p:spPr>
          <a:xfrm>
            <a:off x="720000" y="1033975"/>
            <a:ext cx="3519600" cy="153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4" name="Google Shape;874;p17"/>
          <p:cNvSpPr txBox="1">
            <a:spLocks noGrp="1"/>
          </p:cNvSpPr>
          <p:nvPr>
            <p:ph type="subTitle" idx="1"/>
          </p:nvPr>
        </p:nvSpPr>
        <p:spPr>
          <a:xfrm>
            <a:off x="720000" y="2993225"/>
            <a:ext cx="3519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5" name="Google Shape;875;p17"/>
          <p:cNvSpPr>
            <a:spLocks noGrp="1"/>
          </p:cNvSpPr>
          <p:nvPr>
            <p:ph type="pic" idx="2"/>
          </p:nvPr>
        </p:nvSpPr>
        <p:spPr>
          <a:xfrm>
            <a:off x="5313950" y="704500"/>
            <a:ext cx="3105600" cy="3734400"/>
          </a:xfrm>
          <a:prstGeom prst="rect">
            <a:avLst/>
          </a:prstGeom>
          <a:noFill/>
          <a:ln w="19050" cap="flat" cmpd="sng">
            <a:solidFill>
              <a:schemeClr val="accent3"/>
            </a:solidFill>
            <a:prstDash val="solid"/>
            <a:round/>
            <a:headEnd type="none" w="sm" len="sm"/>
            <a:tailEnd type="none" w="sm" len="sm"/>
          </a:ln>
        </p:spPr>
      </p:sp>
      <p:sp>
        <p:nvSpPr>
          <p:cNvPr id="876" name="Google Shape;876;p17"/>
          <p:cNvSpPr/>
          <p:nvPr/>
        </p:nvSpPr>
        <p:spPr>
          <a:xfrm>
            <a:off x="8201975"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995"/>
        <p:cNvGrpSpPr/>
        <p:nvPr/>
      </p:nvGrpSpPr>
      <p:grpSpPr>
        <a:xfrm>
          <a:off x="0" y="0"/>
          <a:ext cx="0" cy="0"/>
          <a:chOff x="0" y="0"/>
          <a:chExt cx="0" cy="0"/>
        </a:xfrm>
      </p:grpSpPr>
      <p:grpSp>
        <p:nvGrpSpPr>
          <p:cNvPr id="996" name="Google Shape;996;p20"/>
          <p:cNvGrpSpPr/>
          <p:nvPr/>
        </p:nvGrpSpPr>
        <p:grpSpPr>
          <a:xfrm>
            <a:off x="3300" y="4975"/>
            <a:ext cx="9137400" cy="5143399"/>
            <a:chOff x="3300" y="4975"/>
            <a:chExt cx="9137400" cy="5143399"/>
          </a:xfrm>
        </p:grpSpPr>
        <p:grpSp>
          <p:nvGrpSpPr>
            <p:cNvPr id="997" name="Google Shape;997;p20"/>
            <p:cNvGrpSpPr/>
            <p:nvPr/>
          </p:nvGrpSpPr>
          <p:grpSpPr>
            <a:xfrm>
              <a:off x="3300" y="256486"/>
              <a:ext cx="9137400" cy="4629802"/>
              <a:chOff x="3300" y="256486"/>
              <a:chExt cx="9137400" cy="4629802"/>
            </a:xfrm>
          </p:grpSpPr>
          <p:cxnSp>
            <p:nvCxnSpPr>
              <p:cNvPr id="998" name="Google Shape;998;p20"/>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999" name="Google Shape;999;p20"/>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00" name="Google Shape;1000;p20"/>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01" name="Google Shape;1001;p20"/>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02" name="Google Shape;1002;p20"/>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03" name="Google Shape;1003;p20"/>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04" name="Google Shape;1004;p20"/>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05" name="Google Shape;1005;p20"/>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06" name="Google Shape;1006;p20"/>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07" name="Google Shape;1007;p20"/>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08" name="Google Shape;1008;p20"/>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09" name="Google Shape;1009;p20"/>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10" name="Google Shape;1010;p20"/>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11" name="Google Shape;1011;p20"/>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12" name="Google Shape;1012;p20"/>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13" name="Google Shape;1013;p20"/>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14" name="Google Shape;1014;p20"/>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15" name="Google Shape;1015;p20"/>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016" name="Google Shape;1016;p20"/>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017" name="Google Shape;1017;p20"/>
            <p:cNvGrpSpPr/>
            <p:nvPr/>
          </p:nvGrpSpPr>
          <p:grpSpPr>
            <a:xfrm>
              <a:off x="272000" y="4975"/>
              <a:ext cx="8600000" cy="5143399"/>
              <a:chOff x="272000" y="4975"/>
              <a:chExt cx="8600000" cy="5180700"/>
            </a:xfrm>
          </p:grpSpPr>
          <p:cxnSp>
            <p:nvCxnSpPr>
              <p:cNvPr id="1018" name="Google Shape;1018;p20"/>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19" name="Google Shape;1019;p20"/>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0" name="Google Shape;1020;p20"/>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1" name="Google Shape;1021;p20"/>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2" name="Google Shape;1022;p20"/>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3" name="Google Shape;1023;p20"/>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4" name="Google Shape;1024;p20"/>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5" name="Google Shape;1025;p20"/>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6" name="Google Shape;1026;p20"/>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7" name="Google Shape;1027;p20"/>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8" name="Google Shape;1028;p20"/>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9" name="Google Shape;1029;p20"/>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0" name="Google Shape;1030;p20"/>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1" name="Google Shape;1031;p20"/>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2" name="Google Shape;1032;p20"/>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3" name="Google Shape;1033;p20"/>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4" name="Google Shape;1034;p20"/>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5" name="Google Shape;1035;p20"/>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6" name="Google Shape;1036;p20"/>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7" name="Google Shape;1037;p20"/>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8" name="Google Shape;1038;p20"/>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9" name="Google Shape;1039;p20"/>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0" name="Google Shape;1040;p20"/>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1" name="Google Shape;1041;p20"/>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2" name="Google Shape;1042;p20"/>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3" name="Google Shape;1043;p20"/>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4" name="Google Shape;1044;p20"/>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5" name="Google Shape;1045;p20"/>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6" name="Google Shape;1046;p20"/>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7" name="Google Shape;1047;p20"/>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8" name="Google Shape;1048;p20"/>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9" name="Google Shape;1049;p20"/>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50" name="Google Shape;1050;p20"/>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051" name="Google Shape;1051;p20"/>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3" name="Google Shape;1053;p20"/>
          <p:cNvSpPr txBox="1">
            <a:spLocks noGrp="1"/>
          </p:cNvSpPr>
          <p:nvPr>
            <p:ph type="subTitle" idx="1"/>
          </p:nvPr>
        </p:nvSpPr>
        <p:spPr>
          <a:xfrm>
            <a:off x="720000" y="1327450"/>
            <a:ext cx="6108600" cy="303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4" name="Google Shape;1054;p20"/>
          <p:cNvSpPr/>
          <p:nvPr/>
        </p:nvSpPr>
        <p:spPr>
          <a:xfrm rot="10800000">
            <a:off x="7979300" y="4178100"/>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62" r:id="rId7"/>
    <p:sldLayoutId id="2147483663" r:id="rId8"/>
    <p:sldLayoutId id="2147483666" r:id="rId9"/>
    <p:sldLayoutId id="2147483668" r:id="rId10"/>
    <p:sldLayoutId id="2147483669" r:id="rId11"/>
    <p:sldLayoutId id="2147483670" r:id="rId12"/>
    <p:sldLayoutId id="2147483671" r:id="rId13"/>
    <p:sldLayoutId id="2147483675" r:id="rId14"/>
    <p:sldLayoutId id="2147483677" r:id="rId15"/>
    <p:sldLayoutId id="2147483678" r:id="rId16"/>
    <p:sldLayoutId id="2147483684" r:id="rId17"/>
    <p:sldLayoutId id="214748368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21ca-1-55-108-28.ngrok-free.app/"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mailto:facebook@gmail.com"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36"/>
          <p:cNvSpPr txBox="1">
            <a:spLocks noGrp="1"/>
          </p:cNvSpPr>
          <p:nvPr>
            <p:ph type="ctrTitle"/>
          </p:nvPr>
        </p:nvSpPr>
        <p:spPr>
          <a:xfrm>
            <a:off x="713225" y="1478225"/>
            <a:ext cx="5379900" cy="17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latin typeface="Corbel Light" panose="020B0303020204020204" pitchFamily="34" charset="0"/>
              </a:rPr>
              <a:t>ĐIỀU TRA</a:t>
            </a:r>
            <a:br>
              <a:rPr lang="en">
                <a:solidFill>
                  <a:srgbClr val="9AA6FF"/>
                </a:solidFill>
              </a:rPr>
            </a:br>
            <a:r>
              <a:rPr lang="en" sz="6000">
                <a:solidFill>
                  <a:schemeClr val="bg2">
                    <a:lumMod val="60000"/>
                    <a:lumOff val="40000"/>
                  </a:schemeClr>
                </a:solidFill>
              </a:rPr>
              <a:t>THƯ ĐIỆN TỬ</a:t>
            </a:r>
            <a:endParaRPr sz="4000">
              <a:solidFill>
                <a:schemeClr val="bg2">
                  <a:lumMod val="60000"/>
                  <a:lumOff val="40000"/>
                </a:schemeClr>
              </a:solidFill>
            </a:endParaRPr>
          </a:p>
        </p:txBody>
      </p:sp>
      <p:sp>
        <p:nvSpPr>
          <p:cNvPr id="1829" name="Google Shape;1829;p36"/>
          <p:cNvSpPr/>
          <p:nvPr/>
        </p:nvSpPr>
        <p:spPr>
          <a:xfrm rot="-5400000" flipH="1">
            <a:off x="8196926" y="18910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0" name="Google Shape;1830;p36"/>
          <p:cNvCxnSpPr>
            <a:cxnSpLocks/>
          </p:cNvCxnSpPr>
          <p:nvPr/>
        </p:nvCxnSpPr>
        <p:spPr>
          <a:xfrm>
            <a:off x="812425" y="3425150"/>
            <a:ext cx="2139575" cy="0"/>
          </a:xfrm>
          <a:prstGeom prst="straightConnector1">
            <a:avLst/>
          </a:prstGeom>
          <a:noFill/>
          <a:ln w="19050" cap="flat" cmpd="sng">
            <a:solidFill>
              <a:schemeClr val="accent2"/>
            </a:solidFill>
            <a:prstDash val="solid"/>
            <a:round/>
            <a:headEnd type="none" w="med" len="med"/>
            <a:tailEnd type="none" w="med" len="med"/>
          </a:ln>
        </p:spPr>
      </p:cxnSp>
      <p:sp>
        <p:nvSpPr>
          <p:cNvPr id="1831" name="Google Shape;1831;p36"/>
          <p:cNvSpPr/>
          <p:nvPr/>
        </p:nvSpPr>
        <p:spPr>
          <a:xfrm>
            <a:off x="713225"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20719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55412BF9-2DA9-419D-9C0F-F5C62C73D103}"/>
              </a:ext>
            </a:extLst>
          </p:cNvPr>
          <p:cNvSpPr txBox="1"/>
          <p:nvPr/>
        </p:nvSpPr>
        <p:spPr>
          <a:xfrm>
            <a:off x="6192000" y="987310"/>
            <a:ext cx="1807200" cy="307777"/>
          </a:xfrm>
          <a:prstGeom prst="rect">
            <a:avLst/>
          </a:prstGeom>
          <a:noFill/>
        </p:spPr>
        <p:txBody>
          <a:bodyPr wrap="square" rtlCol="0">
            <a:spAutoFit/>
          </a:bodyPr>
          <a:lstStyle/>
          <a:p>
            <a:pPr algn="r"/>
            <a:r>
              <a:rPr lang="en-US" b="1">
                <a:solidFill>
                  <a:schemeClr val="tx1"/>
                </a:solidFill>
                <a:latin typeface=".VnVogue" panose="020B7200000000000000" pitchFamily="34" charset="0"/>
              </a:rPr>
              <a:t>MODULE 13</a:t>
            </a:r>
          </a:p>
        </p:txBody>
      </p:sp>
      <p:sp>
        <p:nvSpPr>
          <p:cNvPr id="11" name="TextBox 10">
            <a:extLst>
              <a:ext uri="{FF2B5EF4-FFF2-40B4-BE49-F238E27FC236}">
                <a16:creationId xmlns:a16="http://schemas.microsoft.com/office/drawing/2014/main" id="{84BC3175-4169-4AFC-841A-11561324F8BE}"/>
              </a:ext>
            </a:extLst>
          </p:cNvPr>
          <p:cNvSpPr txBox="1"/>
          <p:nvPr/>
        </p:nvSpPr>
        <p:spPr>
          <a:xfrm>
            <a:off x="812425" y="941143"/>
            <a:ext cx="1807200" cy="400110"/>
          </a:xfrm>
          <a:prstGeom prst="rect">
            <a:avLst/>
          </a:prstGeom>
          <a:noFill/>
        </p:spPr>
        <p:txBody>
          <a:bodyPr wrap="square" rtlCol="0">
            <a:spAutoFit/>
          </a:bodyPr>
          <a:lstStyle/>
          <a:p>
            <a:r>
              <a:rPr lang="en-US" sz="2000" b="1">
                <a:solidFill>
                  <a:schemeClr val="tx1"/>
                </a:solidFill>
                <a:latin typeface="UVN Binh Duong" pitchFamily="2" charset="0"/>
              </a:rPr>
              <a:t>NHÓM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720000" y="76251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Hệ thống Email</a:t>
            </a:r>
            <a:endParaRPr/>
          </a:p>
        </p:txBody>
      </p:sp>
      <p:sp>
        <p:nvSpPr>
          <p:cNvPr id="1899" name="Google Shape;1899;p42"/>
          <p:cNvSpPr txBox="1">
            <a:spLocks noGrp="1"/>
          </p:cNvSpPr>
          <p:nvPr>
            <p:ph type="subTitle" idx="1"/>
          </p:nvPr>
        </p:nvSpPr>
        <p:spPr>
          <a:xfrm>
            <a:off x="872400" y="1700300"/>
            <a:ext cx="3445600" cy="2298300"/>
          </a:xfrm>
          <a:prstGeom prst="rect">
            <a:avLst/>
          </a:prstGeom>
        </p:spPr>
        <p:txBody>
          <a:bodyPr spcFirstLastPara="1" wrap="square" lIns="91425" tIns="91425" rIns="91425" bIns="91425" anchor="t" anchorCtr="0">
            <a:noAutofit/>
          </a:bodyPr>
          <a:lstStyle/>
          <a:p>
            <a:pPr marL="457200" lvl="0" indent="-317500" rtl="0">
              <a:spcBef>
                <a:spcPts val="1000"/>
              </a:spcBef>
              <a:spcAft>
                <a:spcPts val="0"/>
              </a:spcAft>
              <a:buSzPts val="1400"/>
              <a:buChar char="●"/>
            </a:pPr>
            <a:r>
              <a:rPr lang="en-US"/>
              <a:t>Email - Electronic Mail</a:t>
            </a:r>
          </a:p>
          <a:p>
            <a:pPr marL="457200" lvl="0" indent="-317500" rtl="0">
              <a:spcBef>
                <a:spcPts val="1000"/>
              </a:spcBef>
              <a:spcAft>
                <a:spcPts val="0"/>
              </a:spcAft>
              <a:buSzPts val="1400"/>
              <a:buChar char="●"/>
            </a:pPr>
            <a:r>
              <a:rPr lang="vi-VN"/>
              <a:t>Gửi, nhận và lưu trữ</a:t>
            </a:r>
            <a:endParaRPr lang="en-US"/>
          </a:p>
          <a:p>
            <a:pPr marL="457200" lvl="0" indent="-317500" rtl="0">
              <a:spcBef>
                <a:spcPts val="1000"/>
              </a:spcBef>
              <a:spcAft>
                <a:spcPts val="0"/>
              </a:spcAft>
              <a:buSzPts val="1400"/>
              <a:buChar char="●"/>
            </a:pPr>
            <a:r>
              <a:rPr lang="en-US"/>
              <a:t>Cho phép gửi/nhận thông qua các máy chủ Email giao tiếp với nhau.</a:t>
            </a:r>
          </a:p>
        </p:txBody>
      </p:sp>
      <p:sp>
        <p:nvSpPr>
          <p:cNvPr id="1900" name="Google Shape;1900;p42"/>
          <p:cNvSpPr/>
          <p:nvPr/>
        </p:nvSpPr>
        <p:spPr>
          <a:xfrm>
            <a:off x="3329815" y="29055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26B984F4-D818-446A-A502-387A963BA6AA}"/>
              </a:ext>
            </a:extLst>
          </p:cNvPr>
          <p:cNvPicPr>
            <a:picLocks noChangeAspect="1"/>
          </p:cNvPicPr>
          <p:nvPr/>
        </p:nvPicPr>
        <p:blipFill>
          <a:blip r:embed="rId3"/>
          <a:stretch>
            <a:fillRect/>
          </a:stretch>
        </p:blipFill>
        <p:spPr>
          <a:xfrm>
            <a:off x="4710012" y="1526187"/>
            <a:ext cx="3720888" cy="2091126"/>
          </a:xfrm>
          <a:prstGeom prst="roundRect">
            <a:avLst>
              <a:gd name="adj" fmla="val 8594"/>
            </a:avLst>
          </a:prstGeom>
          <a:solidFill>
            <a:srgbClr val="FFFFFF">
              <a:shade val="85000"/>
            </a:srgbClr>
          </a:solidFill>
          <a:ln>
            <a:noFill/>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43"/>
          <p:cNvSpPr txBox="1">
            <a:spLocks noGrp="1"/>
          </p:cNvSpPr>
          <p:nvPr>
            <p:ph type="title"/>
          </p:nvPr>
        </p:nvSpPr>
        <p:spPr>
          <a:xfrm>
            <a:off x="720000" y="7486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Cách Email hoạt động</a:t>
            </a:r>
            <a:endParaRPr/>
          </a:p>
        </p:txBody>
      </p:sp>
      <p:sp>
        <p:nvSpPr>
          <p:cNvPr id="1910" name="Google Shape;1910;p43"/>
          <p:cNvSpPr/>
          <p:nvPr/>
        </p:nvSpPr>
        <p:spPr>
          <a:xfrm>
            <a:off x="8424000" y="123860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99;p42">
            <a:extLst>
              <a:ext uri="{FF2B5EF4-FFF2-40B4-BE49-F238E27FC236}">
                <a16:creationId xmlns:a16="http://schemas.microsoft.com/office/drawing/2014/main" id="{666793F0-659D-44F4-927B-D8963168085F}"/>
              </a:ext>
            </a:extLst>
          </p:cNvPr>
          <p:cNvSpPr txBox="1">
            <a:spLocks noGrp="1"/>
          </p:cNvSpPr>
          <p:nvPr>
            <p:ph type="subTitle" idx="1"/>
          </p:nvPr>
        </p:nvSpPr>
        <p:spPr>
          <a:xfrm>
            <a:off x="872400" y="1554480"/>
            <a:ext cx="3943440" cy="2840350"/>
          </a:xfrm>
          <a:prstGeom prst="rect">
            <a:avLst/>
          </a:prstGeom>
        </p:spPr>
        <p:txBody>
          <a:bodyPr spcFirstLastPara="1" wrap="square" lIns="91425" tIns="91425" rIns="91425" bIns="91425" anchor="t" anchorCtr="0">
            <a:noAutofit/>
          </a:bodyPr>
          <a:lstStyle/>
          <a:p>
            <a:pPr lvl="0" algn="just">
              <a:lnSpc>
                <a:spcPct val="100000"/>
              </a:lnSpc>
              <a:spcBef>
                <a:spcPts val="1000"/>
              </a:spcBef>
              <a:buClr>
                <a:schemeClr val="lt2"/>
              </a:buClr>
              <a:buFont typeface="Barlow Light"/>
              <a:buChar char="●"/>
            </a:pPr>
            <a:r>
              <a:rPr lang="vi-VN"/>
              <a:t>Người gửi soạn email và Gửi</a:t>
            </a:r>
            <a:r>
              <a:rPr lang="en-US"/>
              <a:t>.</a:t>
            </a:r>
          </a:p>
          <a:p>
            <a:pPr lvl="0" algn="just">
              <a:lnSpc>
                <a:spcPct val="100000"/>
              </a:lnSpc>
              <a:spcBef>
                <a:spcPts val="1000"/>
              </a:spcBef>
              <a:buClr>
                <a:schemeClr val="lt2"/>
              </a:buClr>
              <a:buFont typeface="Barlow Light"/>
              <a:buChar char="●"/>
            </a:pPr>
            <a:r>
              <a:rPr lang="vi-VN"/>
              <a:t>Email truyền qua mạng máy chủ trung gian tên SMTP</a:t>
            </a:r>
            <a:r>
              <a:rPr lang="en-US"/>
              <a:t>.</a:t>
            </a:r>
          </a:p>
          <a:p>
            <a:pPr lvl="0" algn="just">
              <a:lnSpc>
                <a:spcPct val="100000"/>
              </a:lnSpc>
              <a:spcBef>
                <a:spcPts val="1000"/>
              </a:spcBef>
              <a:buClr>
                <a:schemeClr val="lt2"/>
              </a:buClr>
              <a:buFont typeface="Barlow Light"/>
              <a:buChar char="●"/>
            </a:pPr>
            <a:r>
              <a:rPr lang="vi-VN"/>
              <a:t>Máy chủ DNS phân giải tên miền tìm IP máy chủ phù hợp</a:t>
            </a:r>
            <a:r>
              <a:rPr lang="en-US"/>
              <a:t>.</a:t>
            </a:r>
          </a:p>
          <a:p>
            <a:pPr lvl="0" algn="just">
              <a:lnSpc>
                <a:spcPct val="100000"/>
              </a:lnSpc>
              <a:spcBef>
                <a:spcPts val="1000"/>
              </a:spcBef>
              <a:buClr>
                <a:schemeClr val="lt2"/>
              </a:buClr>
              <a:buFont typeface="Barlow Light"/>
              <a:buChar char="●"/>
            </a:pPr>
            <a:r>
              <a:rPr lang="vi-VN"/>
              <a:t>Máy chủ email người nhận lưu trữ tạm thời cho đến khi email được mở.</a:t>
            </a:r>
            <a:endParaRPr lang="en-US"/>
          </a:p>
          <a:p>
            <a:pPr lvl="0" algn="just">
              <a:lnSpc>
                <a:spcPct val="100000"/>
              </a:lnSpc>
              <a:spcBef>
                <a:spcPts val="1000"/>
              </a:spcBef>
              <a:buClr>
                <a:schemeClr val="lt2"/>
              </a:buClr>
              <a:buFont typeface="Barlow Light"/>
              <a:buChar char="●"/>
            </a:pPr>
            <a:r>
              <a:rPr lang="vi-VN"/>
              <a:t>Người nhận sử dụng phần mềm đọc email sử dụng giao thức POP3/IMAP</a:t>
            </a:r>
            <a:r>
              <a:rPr lang="en-US"/>
              <a:t>.</a:t>
            </a:r>
          </a:p>
        </p:txBody>
      </p:sp>
      <p:pic>
        <p:nvPicPr>
          <p:cNvPr id="19" name="Picture 18">
            <a:extLst>
              <a:ext uri="{FF2B5EF4-FFF2-40B4-BE49-F238E27FC236}">
                <a16:creationId xmlns:a16="http://schemas.microsoft.com/office/drawing/2014/main" id="{21FEAB8E-ED89-4EC5-B59B-8C2C2384FC41}"/>
              </a:ext>
            </a:extLst>
          </p:cNvPr>
          <p:cNvPicPr>
            <a:picLocks noChangeAspect="1"/>
          </p:cNvPicPr>
          <p:nvPr/>
        </p:nvPicPr>
        <p:blipFill>
          <a:blip r:embed="rId3"/>
          <a:stretch>
            <a:fillRect/>
          </a:stretch>
        </p:blipFill>
        <p:spPr>
          <a:xfrm>
            <a:off x="5175893" y="893740"/>
            <a:ext cx="1111918" cy="1111918"/>
          </a:xfrm>
          <a:prstGeom prst="rect">
            <a:avLst/>
          </a:prstGeom>
        </p:spPr>
      </p:pic>
      <p:grpSp>
        <p:nvGrpSpPr>
          <p:cNvPr id="25" name="Group 24">
            <a:extLst>
              <a:ext uri="{FF2B5EF4-FFF2-40B4-BE49-F238E27FC236}">
                <a16:creationId xmlns:a16="http://schemas.microsoft.com/office/drawing/2014/main" id="{04664456-A67A-4470-80F1-462DCDC9D602}"/>
              </a:ext>
            </a:extLst>
          </p:cNvPr>
          <p:cNvGrpSpPr/>
          <p:nvPr/>
        </p:nvGrpSpPr>
        <p:grpSpPr>
          <a:xfrm>
            <a:off x="5406096" y="3702490"/>
            <a:ext cx="651512" cy="838722"/>
            <a:chOff x="5032099" y="3683066"/>
            <a:chExt cx="651512" cy="838722"/>
          </a:xfrm>
        </p:grpSpPr>
        <p:pic>
          <p:nvPicPr>
            <p:cNvPr id="13" name="Picture 12">
              <a:extLst>
                <a:ext uri="{FF2B5EF4-FFF2-40B4-BE49-F238E27FC236}">
                  <a16:creationId xmlns:a16="http://schemas.microsoft.com/office/drawing/2014/main" id="{25802757-574D-4ABC-9109-539E40295364}"/>
                </a:ext>
              </a:extLst>
            </p:cNvPr>
            <p:cNvPicPr>
              <a:picLocks noChangeAspect="1"/>
            </p:cNvPicPr>
            <p:nvPr/>
          </p:nvPicPr>
          <p:blipFill>
            <a:blip r:embed="rId4"/>
            <a:stretch>
              <a:fillRect/>
            </a:stretch>
          </p:blipFill>
          <p:spPr>
            <a:xfrm>
              <a:off x="5032101" y="3683066"/>
              <a:ext cx="651510" cy="651510"/>
            </a:xfrm>
            <a:prstGeom prst="rect">
              <a:avLst/>
            </a:prstGeom>
          </p:spPr>
        </p:pic>
        <p:sp>
          <p:nvSpPr>
            <p:cNvPr id="24" name="TextBox 23">
              <a:extLst>
                <a:ext uri="{FF2B5EF4-FFF2-40B4-BE49-F238E27FC236}">
                  <a16:creationId xmlns:a16="http://schemas.microsoft.com/office/drawing/2014/main" id="{87A88938-E231-472A-B377-39B20A53ACBE}"/>
                </a:ext>
              </a:extLst>
            </p:cNvPr>
            <p:cNvSpPr txBox="1"/>
            <p:nvPr/>
          </p:nvSpPr>
          <p:spPr>
            <a:xfrm>
              <a:off x="5032099" y="4267872"/>
              <a:ext cx="651510" cy="253916"/>
            </a:xfrm>
            <a:prstGeom prst="rect">
              <a:avLst/>
            </a:prstGeom>
            <a:noFill/>
          </p:spPr>
          <p:txBody>
            <a:bodyPr wrap="square" rtlCol="0">
              <a:spAutoFit/>
            </a:bodyPr>
            <a:lstStyle/>
            <a:p>
              <a:r>
                <a:rPr lang="en-US" sz="1000" b="1">
                  <a:solidFill>
                    <a:schemeClr val="tx1"/>
                  </a:solidFill>
                </a:rPr>
                <a:t>Sender</a:t>
              </a:r>
              <a:endParaRPr lang="en-US" sz="1050" b="1">
                <a:solidFill>
                  <a:schemeClr val="tx1"/>
                </a:solidFill>
              </a:endParaRPr>
            </a:p>
          </p:txBody>
        </p:sp>
      </p:grpSp>
      <p:grpSp>
        <p:nvGrpSpPr>
          <p:cNvPr id="27" name="Group 26">
            <a:extLst>
              <a:ext uri="{FF2B5EF4-FFF2-40B4-BE49-F238E27FC236}">
                <a16:creationId xmlns:a16="http://schemas.microsoft.com/office/drawing/2014/main" id="{39E357A2-91E8-4715-8F1A-31531137B619}"/>
              </a:ext>
            </a:extLst>
          </p:cNvPr>
          <p:cNvGrpSpPr/>
          <p:nvPr/>
        </p:nvGrpSpPr>
        <p:grpSpPr>
          <a:xfrm>
            <a:off x="7367743" y="2644308"/>
            <a:ext cx="751753" cy="838722"/>
            <a:chOff x="7722367" y="3683066"/>
            <a:chExt cx="751753" cy="838722"/>
          </a:xfrm>
        </p:grpSpPr>
        <p:pic>
          <p:nvPicPr>
            <p:cNvPr id="23" name="Picture 22">
              <a:extLst>
                <a:ext uri="{FF2B5EF4-FFF2-40B4-BE49-F238E27FC236}">
                  <a16:creationId xmlns:a16="http://schemas.microsoft.com/office/drawing/2014/main" id="{D5E588CA-EADB-4990-9DE7-93894156B4D8}"/>
                </a:ext>
              </a:extLst>
            </p:cNvPr>
            <p:cNvPicPr>
              <a:picLocks noChangeAspect="1"/>
            </p:cNvPicPr>
            <p:nvPr/>
          </p:nvPicPr>
          <p:blipFill>
            <a:blip r:embed="rId4"/>
            <a:stretch>
              <a:fillRect/>
            </a:stretch>
          </p:blipFill>
          <p:spPr>
            <a:xfrm>
              <a:off x="7772489" y="3683066"/>
              <a:ext cx="651510" cy="651510"/>
            </a:xfrm>
            <a:prstGeom prst="rect">
              <a:avLst/>
            </a:prstGeom>
          </p:spPr>
        </p:pic>
        <p:sp>
          <p:nvSpPr>
            <p:cNvPr id="36" name="TextBox 35">
              <a:extLst>
                <a:ext uri="{FF2B5EF4-FFF2-40B4-BE49-F238E27FC236}">
                  <a16:creationId xmlns:a16="http://schemas.microsoft.com/office/drawing/2014/main" id="{85D242C3-87B0-4FEE-A374-3AB7A2E490A6}"/>
                </a:ext>
              </a:extLst>
            </p:cNvPr>
            <p:cNvSpPr txBox="1"/>
            <p:nvPr/>
          </p:nvSpPr>
          <p:spPr>
            <a:xfrm>
              <a:off x="7722367" y="4267872"/>
              <a:ext cx="751753" cy="253916"/>
            </a:xfrm>
            <a:prstGeom prst="rect">
              <a:avLst/>
            </a:prstGeom>
            <a:noFill/>
          </p:spPr>
          <p:txBody>
            <a:bodyPr wrap="square" rtlCol="0">
              <a:spAutoFit/>
            </a:bodyPr>
            <a:lstStyle/>
            <a:p>
              <a:pPr algn="ctr"/>
              <a:r>
                <a:rPr lang="en-US" sz="1000" b="1">
                  <a:solidFill>
                    <a:schemeClr val="tx1"/>
                  </a:solidFill>
                </a:rPr>
                <a:t>Receiver</a:t>
              </a:r>
            </a:p>
          </p:txBody>
        </p:sp>
      </p:grpSp>
      <p:grpSp>
        <p:nvGrpSpPr>
          <p:cNvPr id="34" name="Group 33">
            <a:extLst>
              <a:ext uri="{FF2B5EF4-FFF2-40B4-BE49-F238E27FC236}">
                <a16:creationId xmlns:a16="http://schemas.microsoft.com/office/drawing/2014/main" id="{D42F5BBC-EA6F-4045-BF37-7A28D34F1D7A}"/>
              </a:ext>
            </a:extLst>
          </p:cNvPr>
          <p:cNvGrpSpPr/>
          <p:nvPr/>
        </p:nvGrpSpPr>
        <p:grpSpPr>
          <a:xfrm>
            <a:off x="4796221" y="2501527"/>
            <a:ext cx="942140" cy="1108461"/>
            <a:chOff x="4883869" y="2346130"/>
            <a:chExt cx="942140" cy="1108461"/>
          </a:xfrm>
        </p:grpSpPr>
        <p:pic>
          <p:nvPicPr>
            <p:cNvPr id="15" name="Picture 14">
              <a:extLst>
                <a:ext uri="{FF2B5EF4-FFF2-40B4-BE49-F238E27FC236}">
                  <a16:creationId xmlns:a16="http://schemas.microsoft.com/office/drawing/2014/main" id="{F64E5C66-DAA7-4C78-9589-6D22AE822D59}"/>
                </a:ext>
              </a:extLst>
            </p:cNvPr>
            <p:cNvPicPr>
              <a:picLocks noChangeAspect="1"/>
            </p:cNvPicPr>
            <p:nvPr/>
          </p:nvPicPr>
          <p:blipFill>
            <a:blip r:embed="rId5"/>
            <a:stretch>
              <a:fillRect/>
            </a:stretch>
          </p:blipFill>
          <p:spPr>
            <a:xfrm>
              <a:off x="5032100" y="2574605"/>
              <a:ext cx="651511" cy="651511"/>
            </a:xfrm>
            <a:prstGeom prst="rect">
              <a:avLst/>
            </a:prstGeom>
          </p:spPr>
        </p:pic>
        <p:sp>
          <p:nvSpPr>
            <p:cNvPr id="39" name="TextBox 38">
              <a:extLst>
                <a:ext uri="{FF2B5EF4-FFF2-40B4-BE49-F238E27FC236}">
                  <a16:creationId xmlns:a16="http://schemas.microsoft.com/office/drawing/2014/main" id="{21608F44-0F73-4A2D-B572-FB9ED1996E11}"/>
                </a:ext>
              </a:extLst>
            </p:cNvPr>
            <p:cNvSpPr txBox="1"/>
            <p:nvPr/>
          </p:nvSpPr>
          <p:spPr>
            <a:xfrm>
              <a:off x="4889699" y="3200675"/>
              <a:ext cx="936310" cy="253916"/>
            </a:xfrm>
            <a:prstGeom prst="rect">
              <a:avLst/>
            </a:prstGeom>
            <a:noFill/>
          </p:spPr>
          <p:txBody>
            <a:bodyPr wrap="square" rtlCol="0">
              <a:spAutoFit/>
            </a:bodyPr>
            <a:lstStyle/>
            <a:p>
              <a:pPr algn="ctr"/>
              <a:r>
                <a:rPr lang="en-US" sz="1000" b="1">
                  <a:solidFill>
                    <a:schemeClr val="tx1"/>
                  </a:solidFill>
                </a:rPr>
                <a:t>Mail Server</a:t>
              </a:r>
            </a:p>
          </p:txBody>
        </p:sp>
        <p:sp>
          <p:nvSpPr>
            <p:cNvPr id="45" name="TextBox 44">
              <a:extLst>
                <a:ext uri="{FF2B5EF4-FFF2-40B4-BE49-F238E27FC236}">
                  <a16:creationId xmlns:a16="http://schemas.microsoft.com/office/drawing/2014/main" id="{0B150520-025E-4FB4-9F79-A1271F44D627}"/>
                </a:ext>
              </a:extLst>
            </p:cNvPr>
            <p:cNvSpPr txBox="1"/>
            <p:nvPr/>
          </p:nvSpPr>
          <p:spPr>
            <a:xfrm>
              <a:off x="4883869" y="2346130"/>
              <a:ext cx="936310" cy="253916"/>
            </a:xfrm>
            <a:prstGeom prst="rect">
              <a:avLst/>
            </a:prstGeom>
            <a:noFill/>
          </p:spPr>
          <p:txBody>
            <a:bodyPr wrap="square" rtlCol="0">
              <a:spAutoFit/>
            </a:bodyPr>
            <a:lstStyle/>
            <a:p>
              <a:pPr algn="ctr"/>
              <a:r>
                <a:rPr lang="en-US" sz="1000" b="1">
                  <a:solidFill>
                    <a:schemeClr val="tx1"/>
                  </a:solidFill>
                </a:rPr>
                <a:t>SMTP</a:t>
              </a:r>
              <a:endParaRPr lang="en-US" sz="1050" b="1">
                <a:solidFill>
                  <a:schemeClr val="tx1"/>
                </a:solidFill>
              </a:endParaRPr>
            </a:p>
          </p:txBody>
        </p:sp>
      </p:grpSp>
      <p:grpSp>
        <p:nvGrpSpPr>
          <p:cNvPr id="47" name="Group 46">
            <a:extLst>
              <a:ext uri="{FF2B5EF4-FFF2-40B4-BE49-F238E27FC236}">
                <a16:creationId xmlns:a16="http://schemas.microsoft.com/office/drawing/2014/main" id="{4AA4F053-D079-4957-88EF-D44213E093C1}"/>
              </a:ext>
            </a:extLst>
          </p:cNvPr>
          <p:cNvGrpSpPr/>
          <p:nvPr/>
        </p:nvGrpSpPr>
        <p:grpSpPr>
          <a:xfrm>
            <a:off x="6822477" y="1535774"/>
            <a:ext cx="942140" cy="1108461"/>
            <a:chOff x="4883869" y="2346130"/>
            <a:chExt cx="942140" cy="1108461"/>
          </a:xfrm>
        </p:grpSpPr>
        <p:pic>
          <p:nvPicPr>
            <p:cNvPr id="48" name="Picture 47">
              <a:extLst>
                <a:ext uri="{FF2B5EF4-FFF2-40B4-BE49-F238E27FC236}">
                  <a16:creationId xmlns:a16="http://schemas.microsoft.com/office/drawing/2014/main" id="{1FBF8E67-03C3-47C9-9D9C-78FF228DA314}"/>
                </a:ext>
              </a:extLst>
            </p:cNvPr>
            <p:cNvPicPr>
              <a:picLocks noChangeAspect="1"/>
            </p:cNvPicPr>
            <p:nvPr/>
          </p:nvPicPr>
          <p:blipFill>
            <a:blip r:embed="rId5"/>
            <a:stretch>
              <a:fillRect/>
            </a:stretch>
          </p:blipFill>
          <p:spPr>
            <a:xfrm>
              <a:off x="5032100" y="2574605"/>
              <a:ext cx="651511" cy="651511"/>
            </a:xfrm>
            <a:prstGeom prst="rect">
              <a:avLst/>
            </a:prstGeom>
          </p:spPr>
        </p:pic>
        <p:sp>
          <p:nvSpPr>
            <p:cNvPr id="49" name="TextBox 48">
              <a:extLst>
                <a:ext uri="{FF2B5EF4-FFF2-40B4-BE49-F238E27FC236}">
                  <a16:creationId xmlns:a16="http://schemas.microsoft.com/office/drawing/2014/main" id="{04635DB3-8AC6-4ED5-9933-FEA37A7B2A09}"/>
                </a:ext>
              </a:extLst>
            </p:cNvPr>
            <p:cNvSpPr txBox="1"/>
            <p:nvPr/>
          </p:nvSpPr>
          <p:spPr>
            <a:xfrm>
              <a:off x="4889699" y="3200675"/>
              <a:ext cx="936310" cy="253916"/>
            </a:xfrm>
            <a:prstGeom prst="rect">
              <a:avLst/>
            </a:prstGeom>
            <a:noFill/>
          </p:spPr>
          <p:txBody>
            <a:bodyPr wrap="square" rtlCol="0">
              <a:spAutoFit/>
            </a:bodyPr>
            <a:lstStyle/>
            <a:p>
              <a:pPr algn="ctr"/>
              <a:r>
                <a:rPr lang="en-US" sz="1000" b="1">
                  <a:solidFill>
                    <a:schemeClr val="tx1"/>
                  </a:solidFill>
                </a:rPr>
                <a:t>Mail Server</a:t>
              </a:r>
            </a:p>
          </p:txBody>
        </p:sp>
        <p:sp>
          <p:nvSpPr>
            <p:cNvPr id="50" name="TextBox 49">
              <a:extLst>
                <a:ext uri="{FF2B5EF4-FFF2-40B4-BE49-F238E27FC236}">
                  <a16:creationId xmlns:a16="http://schemas.microsoft.com/office/drawing/2014/main" id="{A561C253-4A06-490E-B8FB-9C86C6601AC9}"/>
                </a:ext>
              </a:extLst>
            </p:cNvPr>
            <p:cNvSpPr txBox="1"/>
            <p:nvPr/>
          </p:nvSpPr>
          <p:spPr>
            <a:xfrm>
              <a:off x="4883869" y="2346130"/>
              <a:ext cx="936310" cy="253916"/>
            </a:xfrm>
            <a:prstGeom prst="rect">
              <a:avLst/>
            </a:prstGeom>
            <a:noFill/>
          </p:spPr>
          <p:txBody>
            <a:bodyPr wrap="square" rtlCol="0">
              <a:spAutoFit/>
            </a:bodyPr>
            <a:lstStyle/>
            <a:p>
              <a:pPr algn="ctr"/>
              <a:r>
                <a:rPr lang="en-US" sz="1000" b="1">
                  <a:solidFill>
                    <a:schemeClr val="tx1"/>
                  </a:solidFill>
                </a:rPr>
                <a:t>POP3/IMAP</a:t>
              </a:r>
            </a:p>
          </p:txBody>
        </p:sp>
      </p:grpSp>
      <p:grpSp>
        <p:nvGrpSpPr>
          <p:cNvPr id="51" name="Group 50">
            <a:extLst>
              <a:ext uri="{FF2B5EF4-FFF2-40B4-BE49-F238E27FC236}">
                <a16:creationId xmlns:a16="http://schemas.microsoft.com/office/drawing/2014/main" id="{6D47BFC0-A5F6-44E2-9E67-A366D16D18D7}"/>
              </a:ext>
            </a:extLst>
          </p:cNvPr>
          <p:cNvGrpSpPr/>
          <p:nvPr/>
        </p:nvGrpSpPr>
        <p:grpSpPr>
          <a:xfrm>
            <a:off x="5646085" y="2501527"/>
            <a:ext cx="942140" cy="1108461"/>
            <a:chOff x="4883869" y="2346130"/>
            <a:chExt cx="942140" cy="1108461"/>
          </a:xfrm>
        </p:grpSpPr>
        <p:pic>
          <p:nvPicPr>
            <p:cNvPr id="52" name="Picture 51">
              <a:extLst>
                <a:ext uri="{FF2B5EF4-FFF2-40B4-BE49-F238E27FC236}">
                  <a16:creationId xmlns:a16="http://schemas.microsoft.com/office/drawing/2014/main" id="{80E873B8-3985-4750-AA55-74B979A14AD8}"/>
                </a:ext>
              </a:extLst>
            </p:cNvPr>
            <p:cNvPicPr>
              <a:picLocks noChangeAspect="1"/>
            </p:cNvPicPr>
            <p:nvPr/>
          </p:nvPicPr>
          <p:blipFill>
            <a:blip r:embed="rId5"/>
            <a:stretch>
              <a:fillRect/>
            </a:stretch>
          </p:blipFill>
          <p:spPr>
            <a:xfrm>
              <a:off x="5032100" y="2574605"/>
              <a:ext cx="651511" cy="651511"/>
            </a:xfrm>
            <a:prstGeom prst="rect">
              <a:avLst/>
            </a:prstGeom>
          </p:spPr>
        </p:pic>
        <p:sp>
          <p:nvSpPr>
            <p:cNvPr id="53" name="TextBox 52">
              <a:extLst>
                <a:ext uri="{FF2B5EF4-FFF2-40B4-BE49-F238E27FC236}">
                  <a16:creationId xmlns:a16="http://schemas.microsoft.com/office/drawing/2014/main" id="{44E19933-D88B-451E-B343-5C180F562196}"/>
                </a:ext>
              </a:extLst>
            </p:cNvPr>
            <p:cNvSpPr txBox="1"/>
            <p:nvPr/>
          </p:nvSpPr>
          <p:spPr>
            <a:xfrm>
              <a:off x="4889699" y="3200675"/>
              <a:ext cx="936310" cy="253916"/>
            </a:xfrm>
            <a:prstGeom prst="rect">
              <a:avLst/>
            </a:prstGeom>
            <a:noFill/>
          </p:spPr>
          <p:txBody>
            <a:bodyPr wrap="square" rtlCol="0">
              <a:spAutoFit/>
            </a:bodyPr>
            <a:lstStyle/>
            <a:p>
              <a:pPr algn="ctr"/>
              <a:r>
                <a:rPr lang="en-US" sz="1000" b="1">
                  <a:solidFill>
                    <a:schemeClr val="tx1"/>
                  </a:solidFill>
                </a:rPr>
                <a:t>Mail Server</a:t>
              </a:r>
            </a:p>
          </p:txBody>
        </p:sp>
        <p:sp>
          <p:nvSpPr>
            <p:cNvPr id="54" name="TextBox 53">
              <a:extLst>
                <a:ext uri="{FF2B5EF4-FFF2-40B4-BE49-F238E27FC236}">
                  <a16:creationId xmlns:a16="http://schemas.microsoft.com/office/drawing/2014/main" id="{5985C255-7494-4D5C-A615-1CD36D69AA37}"/>
                </a:ext>
              </a:extLst>
            </p:cNvPr>
            <p:cNvSpPr txBox="1"/>
            <p:nvPr/>
          </p:nvSpPr>
          <p:spPr>
            <a:xfrm>
              <a:off x="4883869" y="2346130"/>
              <a:ext cx="936310" cy="253916"/>
            </a:xfrm>
            <a:prstGeom prst="rect">
              <a:avLst/>
            </a:prstGeom>
            <a:noFill/>
          </p:spPr>
          <p:txBody>
            <a:bodyPr wrap="square" rtlCol="0">
              <a:spAutoFit/>
            </a:bodyPr>
            <a:lstStyle/>
            <a:p>
              <a:pPr algn="ctr"/>
              <a:r>
                <a:rPr lang="en-US" sz="1000" b="1">
                  <a:solidFill>
                    <a:schemeClr val="tx1"/>
                  </a:solidFill>
                </a:rPr>
                <a:t>POP3/IMAP</a:t>
              </a:r>
            </a:p>
          </p:txBody>
        </p:sp>
      </p:grpSp>
      <p:grpSp>
        <p:nvGrpSpPr>
          <p:cNvPr id="55" name="Group 54">
            <a:extLst>
              <a:ext uri="{FF2B5EF4-FFF2-40B4-BE49-F238E27FC236}">
                <a16:creationId xmlns:a16="http://schemas.microsoft.com/office/drawing/2014/main" id="{E0CF7921-74E7-4703-B29D-DB23C6AB08C9}"/>
              </a:ext>
            </a:extLst>
          </p:cNvPr>
          <p:cNvGrpSpPr/>
          <p:nvPr/>
        </p:nvGrpSpPr>
        <p:grpSpPr>
          <a:xfrm>
            <a:off x="7651341" y="1535774"/>
            <a:ext cx="942140" cy="1108461"/>
            <a:chOff x="4883869" y="2346130"/>
            <a:chExt cx="942140" cy="1108461"/>
          </a:xfrm>
        </p:grpSpPr>
        <p:pic>
          <p:nvPicPr>
            <p:cNvPr id="56" name="Picture 55">
              <a:extLst>
                <a:ext uri="{FF2B5EF4-FFF2-40B4-BE49-F238E27FC236}">
                  <a16:creationId xmlns:a16="http://schemas.microsoft.com/office/drawing/2014/main" id="{24AB3029-07B3-428D-AC08-121CEF52E017}"/>
                </a:ext>
              </a:extLst>
            </p:cNvPr>
            <p:cNvPicPr>
              <a:picLocks noChangeAspect="1"/>
            </p:cNvPicPr>
            <p:nvPr/>
          </p:nvPicPr>
          <p:blipFill>
            <a:blip r:embed="rId5"/>
            <a:stretch>
              <a:fillRect/>
            </a:stretch>
          </p:blipFill>
          <p:spPr>
            <a:xfrm>
              <a:off x="5032100" y="2574605"/>
              <a:ext cx="651511" cy="651511"/>
            </a:xfrm>
            <a:prstGeom prst="rect">
              <a:avLst/>
            </a:prstGeom>
          </p:spPr>
        </p:pic>
        <p:sp>
          <p:nvSpPr>
            <p:cNvPr id="57" name="TextBox 56">
              <a:extLst>
                <a:ext uri="{FF2B5EF4-FFF2-40B4-BE49-F238E27FC236}">
                  <a16:creationId xmlns:a16="http://schemas.microsoft.com/office/drawing/2014/main" id="{175D47B0-58F4-4E74-BF01-34E539305939}"/>
                </a:ext>
              </a:extLst>
            </p:cNvPr>
            <p:cNvSpPr txBox="1"/>
            <p:nvPr/>
          </p:nvSpPr>
          <p:spPr>
            <a:xfrm>
              <a:off x="4889699" y="3200675"/>
              <a:ext cx="936310" cy="253916"/>
            </a:xfrm>
            <a:prstGeom prst="rect">
              <a:avLst/>
            </a:prstGeom>
            <a:noFill/>
          </p:spPr>
          <p:txBody>
            <a:bodyPr wrap="square" rtlCol="0">
              <a:spAutoFit/>
            </a:bodyPr>
            <a:lstStyle/>
            <a:p>
              <a:pPr algn="ctr"/>
              <a:r>
                <a:rPr lang="en-US" sz="1000" b="1">
                  <a:solidFill>
                    <a:schemeClr val="tx1"/>
                  </a:solidFill>
                </a:rPr>
                <a:t>Mail Server</a:t>
              </a:r>
            </a:p>
          </p:txBody>
        </p:sp>
        <p:sp>
          <p:nvSpPr>
            <p:cNvPr id="58" name="TextBox 57">
              <a:extLst>
                <a:ext uri="{FF2B5EF4-FFF2-40B4-BE49-F238E27FC236}">
                  <a16:creationId xmlns:a16="http://schemas.microsoft.com/office/drawing/2014/main" id="{31960E60-2284-4A65-B0DC-F9CAEC332782}"/>
                </a:ext>
              </a:extLst>
            </p:cNvPr>
            <p:cNvSpPr txBox="1"/>
            <p:nvPr/>
          </p:nvSpPr>
          <p:spPr>
            <a:xfrm>
              <a:off x="4883869" y="2346130"/>
              <a:ext cx="936310" cy="253916"/>
            </a:xfrm>
            <a:prstGeom prst="rect">
              <a:avLst/>
            </a:prstGeom>
            <a:noFill/>
          </p:spPr>
          <p:txBody>
            <a:bodyPr wrap="square" rtlCol="0">
              <a:spAutoFit/>
            </a:bodyPr>
            <a:lstStyle/>
            <a:p>
              <a:pPr algn="ctr"/>
              <a:r>
                <a:rPr lang="en-US" sz="1000" b="1">
                  <a:solidFill>
                    <a:schemeClr val="tx1"/>
                  </a:solidFill>
                </a:rPr>
                <a:t>SMTP</a:t>
              </a:r>
              <a:endParaRPr lang="en-US" sz="1050" b="1">
                <a:solidFill>
                  <a:schemeClr val="tx1"/>
                </a:solidFill>
              </a:endParaRPr>
            </a:p>
          </p:txBody>
        </p:sp>
      </p:grpSp>
      <p:pic>
        <p:nvPicPr>
          <p:cNvPr id="22" name="Picture 21">
            <a:extLst>
              <a:ext uri="{FF2B5EF4-FFF2-40B4-BE49-F238E27FC236}">
                <a16:creationId xmlns:a16="http://schemas.microsoft.com/office/drawing/2014/main" id="{420E2200-1DAD-4F6E-A3C2-6FA24F35D78F}"/>
              </a:ext>
            </a:extLst>
          </p:cNvPr>
          <p:cNvPicPr>
            <a:picLocks noChangeAspect="1"/>
          </p:cNvPicPr>
          <p:nvPr/>
        </p:nvPicPr>
        <p:blipFill>
          <a:blip r:embed="rId6">
            <a:duotone>
              <a:schemeClr val="accent6">
                <a:shade val="45000"/>
                <a:satMod val="135000"/>
              </a:schemeClr>
              <a:prstClr val="white"/>
            </a:duotone>
          </a:blip>
          <a:stretch>
            <a:fillRect/>
          </a:stretch>
        </p:blipFill>
        <p:spPr>
          <a:xfrm>
            <a:off x="5577546" y="3966319"/>
            <a:ext cx="308610" cy="3086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7363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thành phần liên quan đến giao tiếp Email</a:t>
            </a:r>
            <a:endParaRPr/>
          </a:p>
        </p:txBody>
      </p:sp>
      <p:sp>
        <p:nvSpPr>
          <p:cNvPr id="1917" name="Google Shape;1917;p44"/>
          <p:cNvSpPr txBox="1">
            <a:spLocks noGrp="1"/>
          </p:cNvSpPr>
          <p:nvPr>
            <p:ph type="subTitle" idx="2"/>
          </p:nvPr>
        </p:nvSpPr>
        <p:spPr>
          <a:xfrm>
            <a:off x="720000" y="1844698"/>
            <a:ext cx="3357300" cy="2489151"/>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SzPts val="1400"/>
              <a:buChar char="●"/>
            </a:pPr>
            <a:r>
              <a:rPr lang="en-US"/>
              <a:t>Là ứng dụng email </a:t>
            </a:r>
          </a:p>
          <a:p>
            <a:pPr marL="457200" lvl="0" indent="-317500" algn="just" rtl="0">
              <a:lnSpc>
                <a:spcPct val="150000"/>
              </a:lnSpc>
              <a:spcBef>
                <a:spcPts val="0"/>
              </a:spcBef>
              <a:spcAft>
                <a:spcPts val="0"/>
              </a:spcAft>
              <a:buSzPts val="1400"/>
              <a:buChar char="●"/>
            </a:pPr>
            <a:r>
              <a:rPr lang="en-US"/>
              <a:t>Dùng để đọc, gửi và sắp xếp email</a:t>
            </a:r>
          </a:p>
          <a:p>
            <a:pPr marL="457200" lvl="0" indent="-317500" algn="just" rtl="0">
              <a:lnSpc>
                <a:spcPct val="150000"/>
              </a:lnSpc>
              <a:spcBef>
                <a:spcPts val="0"/>
              </a:spcBef>
              <a:spcAft>
                <a:spcPts val="0"/>
              </a:spcAft>
              <a:buSzPts val="1400"/>
              <a:buChar char="●"/>
            </a:pPr>
            <a:r>
              <a:rPr lang="en-US"/>
              <a:t>C</a:t>
            </a:r>
            <a:r>
              <a:rPr lang="vi-VN"/>
              <a:t>ung cấp giao diện để người dùng nhận, soạn hoặc gửi </a:t>
            </a:r>
            <a:r>
              <a:rPr lang="en-US"/>
              <a:t>e</a:t>
            </a:r>
            <a:r>
              <a:rPr lang="vi-VN"/>
              <a:t>mail</a:t>
            </a:r>
            <a:endParaRPr lang="en-US"/>
          </a:p>
          <a:p>
            <a:pPr marL="457200" lvl="0" indent="-317500" algn="just" rtl="0">
              <a:lnSpc>
                <a:spcPct val="150000"/>
              </a:lnSpc>
              <a:spcBef>
                <a:spcPts val="0"/>
              </a:spcBef>
              <a:spcAft>
                <a:spcPts val="0"/>
              </a:spcAft>
              <a:buSzPts val="1400"/>
              <a:buChar char="●"/>
            </a:pPr>
            <a:r>
              <a:rPr lang="en-US" b="0" i="0">
                <a:solidFill>
                  <a:srgbClr val="FFFFFF"/>
                </a:solidFill>
                <a:effectLst/>
                <a:latin typeface="Arial" panose="020B0604020202020204" pitchFamily="34" charset="0"/>
              </a:rPr>
              <a:t>là SMTP client khi gửi email và là IMAP/POP3 client khi truy cập và đọc email.</a:t>
            </a:r>
            <a:endParaRPr lang="en-US"/>
          </a:p>
        </p:txBody>
      </p:sp>
      <p:sp>
        <p:nvSpPr>
          <p:cNvPr id="1918" name="Google Shape;1918;p44"/>
          <p:cNvSpPr txBox="1">
            <a:spLocks noGrp="1"/>
          </p:cNvSpPr>
          <p:nvPr>
            <p:ph type="subTitle" idx="3"/>
          </p:nvPr>
        </p:nvSpPr>
        <p:spPr>
          <a:xfrm>
            <a:off x="720000" y="1306994"/>
            <a:ext cx="355736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Ứng dụng mail – Mail User Agent</a:t>
            </a:r>
            <a:endParaRPr/>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93E1A2C4-954E-479E-85E7-19221B16F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640" y="2078963"/>
            <a:ext cx="2498124" cy="14051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BB0D2F-D318-4623-8070-A4F45454F078}"/>
              </a:ext>
            </a:extLst>
          </p:cNvPr>
          <p:cNvPicPr>
            <a:picLocks noChangeAspect="1"/>
          </p:cNvPicPr>
          <p:nvPr/>
        </p:nvPicPr>
        <p:blipFill>
          <a:blip r:embed="rId4"/>
          <a:stretch>
            <a:fillRect/>
          </a:stretch>
        </p:blipFill>
        <p:spPr>
          <a:xfrm>
            <a:off x="6439797" y="1763873"/>
            <a:ext cx="1870405" cy="18704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7363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thành phần liên quan đến giao tiếp Email</a:t>
            </a:r>
            <a:endParaRPr/>
          </a:p>
        </p:txBody>
      </p:sp>
      <p:sp>
        <p:nvSpPr>
          <p:cNvPr id="1917" name="Google Shape;1917;p44"/>
          <p:cNvSpPr txBox="1">
            <a:spLocks noGrp="1"/>
          </p:cNvSpPr>
          <p:nvPr>
            <p:ph type="subTitle" idx="2"/>
          </p:nvPr>
        </p:nvSpPr>
        <p:spPr>
          <a:xfrm>
            <a:off x="720000" y="1844699"/>
            <a:ext cx="3290400" cy="2562450"/>
          </a:xfrm>
          <a:prstGeom prst="rect">
            <a:avLst/>
          </a:prstGeom>
        </p:spPr>
        <p:txBody>
          <a:bodyPr spcFirstLastPara="1" wrap="square" lIns="91425" tIns="91425" rIns="91425" bIns="91425" anchor="t" anchorCtr="0">
            <a:noAutofit/>
          </a:bodyPr>
          <a:lstStyle/>
          <a:p>
            <a:pPr marL="432000" lvl="0" indent="-317500" algn="just" rtl="0">
              <a:lnSpc>
                <a:spcPct val="150000"/>
              </a:lnSpc>
              <a:spcBef>
                <a:spcPts val="0"/>
              </a:spcBef>
              <a:spcAft>
                <a:spcPts val="0"/>
              </a:spcAft>
              <a:buSzPts val="1400"/>
              <a:buChar char="●"/>
            </a:pPr>
            <a:r>
              <a:rPr lang="en-US"/>
              <a:t> Là dịch vụ xử lý các tin nhắn trực tuyến</a:t>
            </a:r>
          </a:p>
          <a:p>
            <a:pPr marL="432000" lvl="0" indent="-317500" algn="just" rtl="0">
              <a:lnSpc>
                <a:spcPct val="150000"/>
              </a:lnSpc>
              <a:spcBef>
                <a:spcPts val="0"/>
              </a:spcBef>
              <a:spcAft>
                <a:spcPts val="0"/>
              </a:spcAft>
              <a:buSzPts val="1400"/>
              <a:buChar char="●"/>
            </a:pPr>
            <a:r>
              <a:rPr lang="en-US"/>
              <a:t>Nhận email từ tác nhân gửi và giải mã tiêu đề xem thư sẽ đi đâu, sau đó thông báo tới máy chủ MTA khác.</a:t>
            </a:r>
          </a:p>
          <a:p>
            <a:pPr marL="432000" lvl="0" indent="-317500" algn="just" rtl="0">
              <a:lnSpc>
                <a:spcPct val="150000"/>
              </a:lnSpc>
              <a:spcBef>
                <a:spcPts val="0"/>
              </a:spcBef>
              <a:spcAft>
                <a:spcPts val="0"/>
              </a:spcAft>
              <a:buSzPts val="1400"/>
              <a:buChar char="●"/>
            </a:pPr>
            <a:r>
              <a:rPr lang="en-US"/>
              <a:t>Giao tiếp với các máy chủ MTA khác bằng giao thức SMTP</a:t>
            </a:r>
          </a:p>
        </p:txBody>
      </p:sp>
      <p:sp>
        <p:nvSpPr>
          <p:cNvPr id="1918" name="Google Shape;1918;p44"/>
          <p:cNvSpPr txBox="1">
            <a:spLocks noGrp="1"/>
          </p:cNvSpPr>
          <p:nvPr>
            <p:ph type="subTitle" idx="3"/>
          </p:nvPr>
        </p:nvSpPr>
        <p:spPr>
          <a:xfrm>
            <a:off x="720000" y="1406781"/>
            <a:ext cx="296808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Tác nhân </a:t>
            </a:r>
            <a:r>
              <a:rPr lang="en-US"/>
              <a:t>vận </a:t>
            </a:r>
            <a:r>
              <a:rPr lang="vi-VN"/>
              <a:t>chuyển thư – Message Trans</a:t>
            </a:r>
            <a:r>
              <a:rPr lang="en-US"/>
              <a:t>port</a:t>
            </a:r>
            <a:r>
              <a:rPr lang="vi-VN"/>
              <a:t> Agent</a:t>
            </a:r>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2" name="Picture 4">
            <a:extLst>
              <a:ext uri="{FF2B5EF4-FFF2-40B4-BE49-F238E27FC236}">
                <a16:creationId xmlns:a16="http://schemas.microsoft.com/office/drawing/2014/main" id="{1E0816F6-24F8-4BD5-978D-E38FB36E6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864" y="3158555"/>
            <a:ext cx="2087136" cy="773912"/>
          </a:xfrm>
          <a:prstGeom prst="roundRect">
            <a:avLst>
              <a:gd name="adj" fmla="val 9698"/>
            </a:avLst>
          </a:prstGeom>
          <a:solidFill>
            <a:srgbClr val="FFFFFF">
              <a:shade val="85000"/>
            </a:srgbClr>
          </a:solidFill>
          <a:ln>
            <a:noFill/>
          </a:ln>
          <a:effectLst/>
        </p:spPr>
      </p:pic>
      <p:pic>
        <p:nvPicPr>
          <p:cNvPr id="2054" name="Picture 6">
            <a:extLst>
              <a:ext uri="{FF2B5EF4-FFF2-40B4-BE49-F238E27FC236}">
                <a16:creationId xmlns:a16="http://schemas.microsoft.com/office/drawing/2014/main" id="{0B44A67B-D7E0-43D0-AA53-181E1DABF5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864" y="1911813"/>
            <a:ext cx="2087136" cy="869641"/>
          </a:xfrm>
          <a:prstGeom prst="roundRect">
            <a:avLst>
              <a:gd name="adj" fmla="val 8594"/>
            </a:avLst>
          </a:prstGeom>
          <a:solidFill>
            <a:srgbClr val="FFFFFF">
              <a:shade val="85000"/>
            </a:srgbClr>
          </a:solidFill>
          <a:ln>
            <a:noFill/>
          </a:ln>
          <a:effectLst/>
        </p:spPr>
      </p:pic>
      <p:pic>
        <p:nvPicPr>
          <p:cNvPr id="2056" name="Picture 8">
            <a:extLst>
              <a:ext uri="{FF2B5EF4-FFF2-40B4-BE49-F238E27FC236}">
                <a16:creationId xmlns:a16="http://schemas.microsoft.com/office/drawing/2014/main" id="{9BECB7A1-285D-4214-A41E-966B2ACD6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3514" y="2220698"/>
            <a:ext cx="2087136" cy="132481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45095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7363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thành phần liên quan đến giao tiếp Email</a:t>
            </a:r>
            <a:endParaRPr/>
          </a:p>
        </p:txBody>
      </p:sp>
      <p:sp>
        <p:nvSpPr>
          <p:cNvPr id="1917" name="Google Shape;1917;p44"/>
          <p:cNvSpPr txBox="1">
            <a:spLocks noGrp="1"/>
          </p:cNvSpPr>
          <p:nvPr>
            <p:ph type="subTitle" idx="2"/>
          </p:nvPr>
        </p:nvSpPr>
        <p:spPr>
          <a:xfrm>
            <a:off x="720000" y="1844699"/>
            <a:ext cx="3357300" cy="1721461"/>
          </a:xfrm>
          <a:prstGeom prst="rect">
            <a:avLst/>
          </a:prstGeom>
        </p:spPr>
        <p:txBody>
          <a:bodyPr spcFirstLastPara="1" wrap="square" lIns="91425" tIns="91425" rIns="91425" bIns="91425" anchor="t" anchorCtr="0">
            <a:noAutofit/>
          </a:bodyPr>
          <a:lstStyle/>
          <a:p>
            <a:pPr marL="432000" lvl="0" indent="-317500" algn="just" rtl="0">
              <a:lnSpc>
                <a:spcPct val="150000"/>
              </a:lnSpc>
              <a:spcBef>
                <a:spcPts val="0"/>
              </a:spcBef>
              <a:spcAft>
                <a:spcPts val="0"/>
              </a:spcAft>
              <a:buSzPts val="1400"/>
              <a:buChar char="●"/>
            </a:pPr>
            <a:r>
              <a:rPr lang="en-US"/>
              <a:t> L</a:t>
            </a:r>
            <a:r>
              <a:rPr lang="vi-VN"/>
              <a:t>à máy chủ nhận thông báo </a:t>
            </a:r>
            <a:r>
              <a:rPr lang="en-US"/>
              <a:t>e</a:t>
            </a:r>
            <a:r>
              <a:rPr lang="vi-VN"/>
              <a:t>mail từ MTA cuối cùng </a:t>
            </a:r>
            <a:endParaRPr lang="en-US"/>
          </a:p>
          <a:p>
            <a:pPr marL="432000" lvl="0" indent="-317500" algn="just" rtl="0">
              <a:lnSpc>
                <a:spcPct val="150000"/>
              </a:lnSpc>
              <a:spcBef>
                <a:spcPts val="0"/>
              </a:spcBef>
              <a:spcAft>
                <a:spcPts val="0"/>
              </a:spcAft>
              <a:buSzPts val="1400"/>
              <a:buChar char="●"/>
            </a:pPr>
            <a:r>
              <a:rPr lang="en-US"/>
              <a:t>G</a:t>
            </a:r>
            <a:r>
              <a:rPr lang="vi-VN"/>
              <a:t>iữ </a:t>
            </a:r>
            <a:r>
              <a:rPr lang="en-US"/>
              <a:t>email</a:t>
            </a:r>
            <a:r>
              <a:rPr lang="vi-VN"/>
              <a:t> trong hộp thư của người nhậ</a:t>
            </a:r>
            <a:r>
              <a:rPr lang="en-US"/>
              <a:t>n</a:t>
            </a:r>
          </a:p>
        </p:txBody>
      </p:sp>
      <p:sp>
        <p:nvSpPr>
          <p:cNvPr id="1918" name="Google Shape;1918;p44"/>
          <p:cNvSpPr txBox="1">
            <a:spLocks noGrp="1"/>
          </p:cNvSpPr>
          <p:nvPr>
            <p:ph type="subTitle" idx="3"/>
          </p:nvPr>
        </p:nvSpPr>
        <p:spPr>
          <a:xfrm>
            <a:off x="720000" y="1401352"/>
            <a:ext cx="3357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Tác nhân chuyển</a:t>
            </a:r>
            <a:r>
              <a:rPr lang="en-US"/>
              <a:t> phát</a:t>
            </a:r>
            <a:r>
              <a:rPr lang="vi-VN"/>
              <a:t> thư – Message </a:t>
            </a:r>
            <a:r>
              <a:rPr lang="en-US"/>
              <a:t>Delivery </a:t>
            </a:r>
            <a:r>
              <a:rPr lang="vi-VN"/>
              <a:t>Agent</a:t>
            </a:r>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roup 7">
            <a:extLst>
              <a:ext uri="{FF2B5EF4-FFF2-40B4-BE49-F238E27FC236}">
                <a16:creationId xmlns:a16="http://schemas.microsoft.com/office/drawing/2014/main" id="{C7B56744-D986-4C75-AC0E-BBBE5968D14C}"/>
              </a:ext>
            </a:extLst>
          </p:cNvPr>
          <p:cNvGrpSpPr/>
          <p:nvPr/>
        </p:nvGrpSpPr>
        <p:grpSpPr>
          <a:xfrm>
            <a:off x="4287520" y="1925479"/>
            <a:ext cx="3869530" cy="1548388"/>
            <a:chOff x="4287520" y="1925479"/>
            <a:chExt cx="3869530" cy="1548388"/>
          </a:xfrm>
        </p:grpSpPr>
        <p:sp>
          <p:nvSpPr>
            <p:cNvPr id="5" name="Freeform: Shape 4">
              <a:extLst>
                <a:ext uri="{FF2B5EF4-FFF2-40B4-BE49-F238E27FC236}">
                  <a16:creationId xmlns:a16="http://schemas.microsoft.com/office/drawing/2014/main" id="{3AFB191B-E230-4BA6-B813-2D09039DFA0C}"/>
                </a:ext>
              </a:extLst>
            </p:cNvPr>
            <p:cNvSpPr/>
            <p:nvPr/>
          </p:nvSpPr>
          <p:spPr>
            <a:xfrm>
              <a:off x="4287520" y="3008750"/>
              <a:ext cx="3869530" cy="465117"/>
            </a:xfrm>
            <a:custGeom>
              <a:avLst/>
              <a:gdLst>
                <a:gd name="connsiteX0" fmla="*/ 2481911 w 3869530"/>
                <a:gd name="connsiteY0" fmla="*/ 0 h 465117"/>
                <a:gd name="connsiteX1" fmla="*/ 2204091 w 3869530"/>
                <a:gd name="connsiteY1" fmla="*/ 232943 h 465117"/>
                <a:gd name="connsiteX2" fmla="*/ 2481911 w 3869530"/>
                <a:gd name="connsiteY2" fmla="*/ 464344 h 465117"/>
                <a:gd name="connsiteX3" fmla="*/ 2625083 w 3869530"/>
                <a:gd name="connsiteY3" fmla="*/ 434158 h 465117"/>
                <a:gd name="connsiteX4" fmla="*/ 2728790 w 3869530"/>
                <a:gd name="connsiteY4" fmla="*/ 342847 h 465117"/>
                <a:gd name="connsiteX5" fmla="*/ 2726477 w 3869530"/>
                <a:gd name="connsiteY5" fmla="*/ 314974 h 465117"/>
                <a:gd name="connsiteX6" fmla="*/ 2669976 w 3869530"/>
                <a:gd name="connsiteY6" fmla="*/ 277065 h 465117"/>
                <a:gd name="connsiteX7" fmla="*/ 2630510 w 3869530"/>
                <a:gd name="connsiteY7" fmla="*/ 284804 h 465117"/>
                <a:gd name="connsiteX8" fmla="*/ 2481911 w 3869530"/>
                <a:gd name="connsiteY8" fmla="*/ 357538 h 465117"/>
                <a:gd name="connsiteX9" fmla="*/ 2324046 w 3869530"/>
                <a:gd name="connsiteY9" fmla="*/ 232172 h 465117"/>
                <a:gd name="connsiteX10" fmla="*/ 2481911 w 3869530"/>
                <a:gd name="connsiteY10" fmla="*/ 106805 h 465117"/>
                <a:gd name="connsiteX11" fmla="*/ 2622000 w 3869530"/>
                <a:gd name="connsiteY11" fmla="*/ 165619 h 465117"/>
                <a:gd name="connsiteX12" fmla="*/ 2658367 w 3869530"/>
                <a:gd name="connsiteY12" fmla="*/ 167931 h 465117"/>
                <a:gd name="connsiteX13" fmla="*/ 2710999 w 3869530"/>
                <a:gd name="connsiteY13" fmla="*/ 133106 h 465117"/>
                <a:gd name="connsiteX14" fmla="*/ 2716410 w 3869530"/>
                <a:gd name="connsiteY14" fmla="*/ 102149 h 465117"/>
                <a:gd name="connsiteX15" fmla="*/ 2481911 w 3869530"/>
                <a:gd name="connsiteY15" fmla="*/ 0 h 465117"/>
                <a:gd name="connsiteX16" fmla="*/ 807961 w 3869530"/>
                <a:gd name="connsiteY16" fmla="*/ 774 h 465117"/>
                <a:gd name="connsiteX17" fmla="*/ 527027 w 3869530"/>
                <a:gd name="connsiteY17" fmla="*/ 232175 h 465117"/>
                <a:gd name="connsiteX18" fmla="*/ 607516 w 3869530"/>
                <a:gd name="connsiteY18" fmla="*/ 399336 h 465117"/>
                <a:gd name="connsiteX19" fmla="*/ 807961 w 3869530"/>
                <a:gd name="connsiteY19" fmla="*/ 465118 h 465117"/>
                <a:gd name="connsiteX20" fmla="*/ 1089666 w 3869530"/>
                <a:gd name="connsiteY20" fmla="*/ 232175 h 465117"/>
                <a:gd name="connsiteX21" fmla="*/ 807961 w 3869530"/>
                <a:gd name="connsiteY21" fmla="*/ 774 h 465117"/>
                <a:gd name="connsiteX22" fmla="*/ 3080917 w 3869530"/>
                <a:gd name="connsiteY22" fmla="*/ 774 h 465117"/>
                <a:gd name="connsiteX23" fmla="*/ 2799998 w 3869530"/>
                <a:gd name="connsiteY23" fmla="*/ 232175 h 465117"/>
                <a:gd name="connsiteX24" fmla="*/ 2880472 w 3869530"/>
                <a:gd name="connsiteY24" fmla="*/ 399336 h 465117"/>
                <a:gd name="connsiteX25" fmla="*/ 3080917 w 3869530"/>
                <a:gd name="connsiteY25" fmla="*/ 465118 h 465117"/>
                <a:gd name="connsiteX26" fmla="*/ 3362622 w 3869530"/>
                <a:gd name="connsiteY26" fmla="*/ 232175 h 465117"/>
                <a:gd name="connsiteX27" fmla="*/ 3080917 w 3869530"/>
                <a:gd name="connsiteY27" fmla="*/ 774 h 465117"/>
                <a:gd name="connsiteX28" fmla="*/ 1128361 w 3869530"/>
                <a:gd name="connsiteY28" fmla="*/ 10070 h 465117"/>
                <a:gd name="connsiteX29" fmla="*/ 1101274 w 3869530"/>
                <a:gd name="connsiteY29" fmla="*/ 42568 h 465117"/>
                <a:gd name="connsiteX30" fmla="*/ 1319510 w 3869530"/>
                <a:gd name="connsiteY30" fmla="*/ 438031 h 465117"/>
                <a:gd name="connsiteX31" fmla="*/ 1344269 w 3869530"/>
                <a:gd name="connsiteY31" fmla="*/ 451967 h 465117"/>
                <a:gd name="connsiteX32" fmla="*/ 1385292 w 3869530"/>
                <a:gd name="connsiteY32" fmla="*/ 451967 h 465117"/>
                <a:gd name="connsiteX33" fmla="*/ 1410051 w 3869530"/>
                <a:gd name="connsiteY33" fmla="*/ 438031 h 465117"/>
                <a:gd name="connsiteX34" fmla="*/ 1622875 w 3869530"/>
                <a:gd name="connsiteY34" fmla="*/ 44110 h 465117"/>
                <a:gd name="connsiteX35" fmla="*/ 1600444 w 3869530"/>
                <a:gd name="connsiteY35" fmla="*/ 10841 h 465117"/>
                <a:gd name="connsiteX36" fmla="*/ 1523053 w 3869530"/>
                <a:gd name="connsiteY36" fmla="*/ 10841 h 465117"/>
                <a:gd name="connsiteX37" fmla="*/ 1498279 w 3869530"/>
                <a:gd name="connsiteY37" fmla="*/ 24762 h 465117"/>
                <a:gd name="connsiteX38" fmla="*/ 1364402 w 3869530"/>
                <a:gd name="connsiteY38" fmla="*/ 272412 h 465117"/>
                <a:gd name="connsiteX39" fmla="*/ 1228183 w 3869530"/>
                <a:gd name="connsiteY39" fmla="*/ 23991 h 465117"/>
                <a:gd name="connsiteX40" fmla="*/ 1203424 w 3869530"/>
                <a:gd name="connsiteY40" fmla="*/ 10070 h 465117"/>
                <a:gd name="connsiteX41" fmla="*/ 1128361 w 3869530"/>
                <a:gd name="connsiteY41" fmla="*/ 10070 h 465117"/>
                <a:gd name="connsiteX42" fmla="*/ 1718072 w 3869530"/>
                <a:gd name="connsiteY42" fmla="*/ 10844 h 465117"/>
                <a:gd name="connsiteX43" fmla="*/ 1691756 w 3869530"/>
                <a:gd name="connsiteY43" fmla="*/ 35603 h 465117"/>
                <a:gd name="connsiteX44" fmla="*/ 1691756 w 3869530"/>
                <a:gd name="connsiteY44" fmla="*/ 425655 h 465117"/>
                <a:gd name="connsiteX45" fmla="*/ 1718072 w 3869530"/>
                <a:gd name="connsiteY45" fmla="*/ 450413 h 465117"/>
                <a:gd name="connsiteX46" fmla="*/ 2125914 w 3869530"/>
                <a:gd name="connsiteY46" fmla="*/ 450413 h 465117"/>
                <a:gd name="connsiteX47" fmla="*/ 2152230 w 3869530"/>
                <a:gd name="connsiteY47" fmla="*/ 425655 h 465117"/>
                <a:gd name="connsiteX48" fmla="*/ 2152230 w 3869530"/>
                <a:gd name="connsiteY48" fmla="*/ 376892 h 465117"/>
                <a:gd name="connsiteX49" fmla="*/ 2125914 w 3869530"/>
                <a:gd name="connsiteY49" fmla="*/ 352134 h 465117"/>
                <a:gd name="connsiteX50" fmla="*/ 1809398 w 3869530"/>
                <a:gd name="connsiteY50" fmla="*/ 352134 h 465117"/>
                <a:gd name="connsiteX51" fmla="*/ 1809398 w 3869530"/>
                <a:gd name="connsiteY51" fmla="*/ 270873 h 465117"/>
                <a:gd name="connsiteX52" fmla="*/ 1995907 w 3869530"/>
                <a:gd name="connsiteY52" fmla="*/ 270873 h 465117"/>
                <a:gd name="connsiteX53" fmla="*/ 2022223 w 3869530"/>
                <a:gd name="connsiteY53" fmla="*/ 246115 h 465117"/>
                <a:gd name="connsiteX54" fmla="*/ 2022223 w 3869530"/>
                <a:gd name="connsiteY54" fmla="*/ 197352 h 465117"/>
                <a:gd name="connsiteX55" fmla="*/ 1995907 w 3869530"/>
                <a:gd name="connsiteY55" fmla="*/ 172593 h 465117"/>
                <a:gd name="connsiteX56" fmla="*/ 1809398 w 3869530"/>
                <a:gd name="connsiteY56" fmla="*/ 172593 h 465117"/>
                <a:gd name="connsiteX57" fmla="*/ 1809398 w 3869530"/>
                <a:gd name="connsiteY57" fmla="*/ 110681 h 465117"/>
                <a:gd name="connsiteX58" fmla="*/ 2107352 w 3869530"/>
                <a:gd name="connsiteY58" fmla="*/ 110681 h 465117"/>
                <a:gd name="connsiteX59" fmla="*/ 2133653 w 3869530"/>
                <a:gd name="connsiteY59" fmla="*/ 85907 h 465117"/>
                <a:gd name="connsiteX60" fmla="*/ 2133653 w 3869530"/>
                <a:gd name="connsiteY60" fmla="*/ 35603 h 465117"/>
                <a:gd name="connsiteX61" fmla="*/ 2107352 w 3869530"/>
                <a:gd name="connsiteY61" fmla="*/ 10844 h 465117"/>
                <a:gd name="connsiteX62" fmla="*/ 1718072 w 3869530"/>
                <a:gd name="connsiteY62" fmla="*/ 10844 h 465117"/>
                <a:gd name="connsiteX63" fmla="*/ 224146 w 3869530"/>
                <a:gd name="connsiteY63" fmla="*/ 11587 h 465117"/>
                <a:gd name="connsiteX64" fmla="*/ 210496 w 3869530"/>
                <a:gd name="connsiteY64" fmla="*/ 11587 h 465117"/>
                <a:gd name="connsiteX65" fmla="*/ 26316 w 3869530"/>
                <a:gd name="connsiteY65" fmla="*/ 11587 h 465117"/>
                <a:gd name="connsiteX66" fmla="*/ 0 w 3869530"/>
                <a:gd name="connsiteY66" fmla="*/ 36345 h 465117"/>
                <a:gd name="connsiteX67" fmla="*/ 0 w 3869530"/>
                <a:gd name="connsiteY67" fmla="*/ 427954 h 465117"/>
                <a:gd name="connsiteX68" fmla="*/ 26316 w 3869530"/>
                <a:gd name="connsiteY68" fmla="*/ 452713 h 465117"/>
                <a:gd name="connsiteX69" fmla="*/ 210496 w 3869530"/>
                <a:gd name="connsiteY69" fmla="*/ 452713 h 465117"/>
                <a:gd name="connsiteX70" fmla="*/ 463573 w 3869530"/>
                <a:gd name="connsiteY70" fmla="*/ 232920 h 465117"/>
                <a:gd name="connsiteX71" fmla="*/ 393150 w 3869530"/>
                <a:gd name="connsiteY71" fmla="*/ 71957 h 465117"/>
                <a:gd name="connsiteX72" fmla="*/ 224146 w 3869530"/>
                <a:gd name="connsiteY72" fmla="*/ 11556 h 465117"/>
                <a:gd name="connsiteX73" fmla="*/ 3427633 w 3869530"/>
                <a:gd name="connsiteY73" fmla="*/ 11587 h 465117"/>
                <a:gd name="connsiteX74" fmla="*/ 3401317 w 3869530"/>
                <a:gd name="connsiteY74" fmla="*/ 36346 h 465117"/>
                <a:gd name="connsiteX75" fmla="*/ 3401317 w 3869530"/>
                <a:gd name="connsiteY75" fmla="*/ 90519 h 465117"/>
                <a:gd name="connsiteX76" fmla="*/ 3427633 w 3869530"/>
                <a:gd name="connsiteY76" fmla="*/ 115293 h 465117"/>
                <a:gd name="connsiteX77" fmla="*/ 3576217 w 3869530"/>
                <a:gd name="connsiteY77" fmla="*/ 115293 h 465117"/>
                <a:gd name="connsiteX78" fmla="*/ 3576988 w 3869530"/>
                <a:gd name="connsiteY78" fmla="*/ 115293 h 465117"/>
                <a:gd name="connsiteX79" fmla="*/ 3576988 w 3869530"/>
                <a:gd name="connsiteY79" fmla="*/ 427168 h 465117"/>
                <a:gd name="connsiteX80" fmla="*/ 3603304 w 3869530"/>
                <a:gd name="connsiteY80" fmla="*/ 451943 h 465117"/>
                <a:gd name="connsiteX81" fmla="*/ 3668315 w 3869530"/>
                <a:gd name="connsiteY81" fmla="*/ 451943 h 465117"/>
                <a:gd name="connsiteX82" fmla="*/ 3694631 w 3869530"/>
                <a:gd name="connsiteY82" fmla="*/ 427168 h 465117"/>
                <a:gd name="connsiteX83" fmla="*/ 3694631 w 3869530"/>
                <a:gd name="connsiteY83" fmla="*/ 115293 h 465117"/>
                <a:gd name="connsiteX84" fmla="*/ 3843215 w 3869530"/>
                <a:gd name="connsiteY84" fmla="*/ 115293 h 465117"/>
                <a:gd name="connsiteX85" fmla="*/ 3869530 w 3869530"/>
                <a:gd name="connsiteY85" fmla="*/ 90519 h 465117"/>
                <a:gd name="connsiteX86" fmla="*/ 3869530 w 3869530"/>
                <a:gd name="connsiteY86" fmla="*/ 36346 h 465117"/>
                <a:gd name="connsiteX87" fmla="*/ 3843215 w 3869530"/>
                <a:gd name="connsiteY87" fmla="*/ 11587 h 465117"/>
                <a:gd name="connsiteX88" fmla="*/ 3427633 w 3869530"/>
                <a:gd name="connsiteY88" fmla="*/ 11587 h 465117"/>
                <a:gd name="connsiteX89" fmla="*/ 807961 w 3869530"/>
                <a:gd name="connsiteY89" fmla="*/ 105997 h 465117"/>
                <a:gd name="connsiteX90" fmla="*/ 969710 w 3869530"/>
                <a:gd name="connsiteY90" fmla="*/ 231379 h 465117"/>
                <a:gd name="connsiteX91" fmla="*/ 926360 w 3869530"/>
                <a:gd name="connsiteY91" fmla="*/ 320379 h 465117"/>
                <a:gd name="connsiteX92" fmla="*/ 807961 w 3869530"/>
                <a:gd name="connsiteY92" fmla="*/ 356746 h 465117"/>
                <a:gd name="connsiteX93" fmla="*/ 646982 w 3869530"/>
                <a:gd name="connsiteY93" fmla="*/ 231379 h 465117"/>
                <a:gd name="connsiteX94" fmla="*/ 807961 w 3869530"/>
                <a:gd name="connsiteY94" fmla="*/ 105997 h 465117"/>
                <a:gd name="connsiteX95" fmla="*/ 3080917 w 3869530"/>
                <a:gd name="connsiteY95" fmla="*/ 105997 h 465117"/>
                <a:gd name="connsiteX96" fmla="*/ 3242666 w 3869530"/>
                <a:gd name="connsiteY96" fmla="*/ 231379 h 465117"/>
                <a:gd name="connsiteX97" fmla="*/ 3199331 w 3869530"/>
                <a:gd name="connsiteY97" fmla="*/ 320379 h 465117"/>
                <a:gd name="connsiteX98" fmla="*/ 3080917 w 3869530"/>
                <a:gd name="connsiteY98" fmla="*/ 356746 h 465117"/>
                <a:gd name="connsiteX99" fmla="*/ 2919954 w 3869530"/>
                <a:gd name="connsiteY99" fmla="*/ 231379 h 465117"/>
                <a:gd name="connsiteX100" fmla="*/ 3080917 w 3869530"/>
                <a:gd name="connsiteY100" fmla="*/ 105997 h 465117"/>
                <a:gd name="connsiteX101" fmla="*/ 117628 w 3869530"/>
                <a:gd name="connsiteY101" fmla="*/ 117606 h 465117"/>
                <a:gd name="connsiteX102" fmla="*/ 211282 w 3869530"/>
                <a:gd name="connsiteY102" fmla="*/ 117606 h 465117"/>
                <a:gd name="connsiteX103" fmla="*/ 343617 w 3869530"/>
                <a:gd name="connsiteY103" fmla="*/ 232150 h 465117"/>
                <a:gd name="connsiteX104" fmla="*/ 211282 w 3869530"/>
                <a:gd name="connsiteY104" fmla="*/ 345908 h 465117"/>
                <a:gd name="connsiteX105" fmla="*/ 117628 w 3869530"/>
                <a:gd name="connsiteY105" fmla="*/ 345908 h 465117"/>
                <a:gd name="connsiteX106" fmla="*/ 117628 w 3869530"/>
                <a:gd name="connsiteY106" fmla="*/ 117606 h 46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9530" h="465117">
                  <a:moveTo>
                    <a:pt x="2481911" y="0"/>
                  </a:moveTo>
                  <a:cubicBezTo>
                    <a:pt x="2336417" y="0"/>
                    <a:pt x="2204091" y="85901"/>
                    <a:pt x="2204091" y="232943"/>
                  </a:cubicBezTo>
                  <a:cubicBezTo>
                    <a:pt x="2204091" y="379985"/>
                    <a:pt x="2336417" y="464344"/>
                    <a:pt x="2481911" y="464344"/>
                  </a:cubicBezTo>
                  <a:cubicBezTo>
                    <a:pt x="2534536" y="464344"/>
                    <a:pt x="2582519" y="454280"/>
                    <a:pt x="2625083" y="434158"/>
                  </a:cubicBezTo>
                  <a:cubicBezTo>
                    <a:pt x="2667648" y="413263"/>
                    <a:pt x="2701703" y="381542"/>
                    <a:pt x="2728790" y="342847"/>
                  </a:cubicBezTo>
                  <a:cubicBezTo>
                    <a:pt x="2736529" y="332012"/>
                    <a:pt x="2733442" y="321165"/>
                    <a:pt x="2726477" y="314974"/>
                  </a:cubicBezTo>
                  <a:cubicBezTo>
                    <a:pt x="2719512" y="308782"/>
                    <a:pt x="2676941" y="281708"/>
                    <a:pt x="2669976" y="277065"/>
                  </a:cubicBezTo>
                  <a:cubicBezTo>
                    <a:pt x="2654498" y="267778"/>
                    <a:pt x="2640571" y="270873"/>
                    <a:pt x="2630510" y="284804"/>
                  </a:cubicBezTo>
                  <a:cubicBezTo>
                    <a:pt x="2620449" y="298734"/>
                    <a:pt x="2570136" y="357538"/>
                    <a:pt x="2481911" y="357538"/>
                  </a:cubicBezTo>
                  <a:cubicBezTo>
                    <a:pt x="2402972" y="357538"/>
                    <a:pt x="2324046" y="314206"/>
                    <a:pt x="2324046" y="232172"/>
                  </a:cubicBezTo>
                  <a:cubicBezTo>
                    <a:pt x="2324046" y="149364"/>
                    <a:pt x="2402972" y="106805"/>
                    <a:pt x="2481911" y="106805"/>
                  </a:cubicBezTo>
                  <a:cubicBezTo>
                    <a:pt x="2535310" y="106805"/>
                    <a:pt x="2589496" y="123828"/>
                    <a:pt x="2622000" y="165619"/>
                  </a:cubicBezTo>
                  <a:cubicBezTo>
                    <a:pt x="2629739" y="175680"/>
                    <a:pt x="2646759" y="174897"/>
                    <a:pt x="2658367" y="167931"/>
                  </a:cubicBezTo>
                  <a:cubicBezTo>
                    <a:pt x="2669976" y="160966"/>
                    <a:pt x="2704034" y="138523"/>
                    <a:pt x="2710999" y="133106"/>
                  </a:cubicBezTo>
                  <a:cubicBezTo>
                    <a:pt x="2723382" y="122271"/>
                    <a:pt x="2724149" y="111436"/>
                    <a:pt x="2716410" y="102149"/>
                  </a:cubicBezTo>
                  <a:cubicBezTo>
                    <a:pt x="2662237" y="31724"/>
                    <a:pt x="2572458" y="0"/>
                    <a:pt x="2481911" y="0"/>
                  </a:cubicBezTo>
                  <a:close/>
                  <a:moveTo>
                    <a:pt x="807961" y="774"/>
                  </a:moveTo>
                  <a:cubicBezTo>
                    <a:pt x="661693" y="774"/>
                    <a:pt x="527027" y="83585"/>
                    <a:pt x="527027" y="232175"/>
                  </a:cubicBezTo>
                  <a:cubicBezTo>
                    <a:pt x="527027" y="298731"/>
                    <a:pt x="554117" y="355223"/>
                    <a:pt x="607516" y="399336"/>
                  </a:cubicBezTo>
                  <a:cubicBezTo>
                    <a:pt x="660916" y="443448"/>
                    <a:pt x="728249" y="464344"/>
                    <a:pt x="807961" y="465118"/>
                  </a:cubicBezTo>
                  <a:cubicBezTo>
                    <a:pt x="954229" y="465118"/>
                    <a:pt x="1089666" y="380765"/>
                    <a:pt x="1089666" y="232175"/>
                  </a:cubicBezTo>
                  <a:cubicBezTo>
                    <a:pt x="1089666" y="82811"/>
                    <a:pt x="954229" y="774"/>
                    <a:pt x="807961" y="774"/>
                  </a:cubicBezTo>
                  <a:close/>
                  <a:moveTo>
                    <a:pt x="3080917" y="774"/>
                  </a:moveTo>
                  <a:cubicBezTo>
                    <a:pt x="2934649" y="774"/>
                    <a:pt x="2799998" y="83585"/>
                    <a:pt x="2799998" y="232175"/>
                  </a:cubicBezTo>
                  <a:cubicBezTo>
                    <a:pt x="2799998" y="298731"/>
                    <a:pt x="2827073" y="355223"/>
                    <a:pt x="2880472" y="399336"/>
                  </a:cubicBezTo>
                  <a:cubicBezTo>
                    <a:pt x="2933872" y="443448"/>
                    <a:pt x="3001205" y="464344"/>
                    <a:pt x="3080917" y="465118"/>
                  </a:cubicBezTo>
                  <a:cubicBezTo>
                    <a:pt x="3227185" y="465118"/>
                    <a:pt x="3362622" y="380765"/>
                    <a:pt x="3362622" y="232175"/>
                  </a:cubicBezTo>
                  <a:cubicBezTo>
                    <a:pt x="3362622" y="82811"/>
                    <a:pt x="3227185" y="774"/>
                    <a:pt x="3080917" y="774"/>
                  </a:cubicBezTo>
                  <a:close/>
                  <a:moveTo>
                    <a:pt x="1128361" y="10070"/>
                  </a:moveTo>
                  <a:cubicBezTo>
                    <a:pt x="1103596" y="10070"/>
                    <a:pt x="1094309" y="30185"/>
                    <a:pt x="1101274" y="42568"/>
                  </a:cubicBezTo>
                  <a:cubicBezTo>
                    <a:pt x="1135326" y="106028"/>
                    <a:pt x="1225867" y="268546"/>
                    <a:pt x="1319510" y="438031"/>
                  </a:cubicBezTo>
                  <a:cubicBezTo>
                    <a:pt x="1322605" y="443448"/>
                    <a:pt x="1333434" y="451967"/>
                    <a:pt x="1344269" y="451967"/>
                  </a:cubicBezTo>
                  <a:lnTo>
                    <a:pt x="1385292" y="451967"/>
                  </a:lnTo>
                  <a:cubicBezTo>
                    <a:pt x="1398448" y="451967"/>
                    <a:pt x="1406955" y="443448"/>
                    <a:pt x="1410051" y="438031"/>
                  </a:cubicBezTo>
                  <a:cubicBezTo>
                    <a:pt x="1495954" y="272415"/>
                    <a:pt x="1612040" y="62683"/>
                    <a:pt x="1622875" y="44110"/>
                  </a:cubicBezTo>
                  <a:cubicBezTo>
                    <a:pt x="1629066" y="33275"/>
                    <a:pt x="1622113" y="10841"/>
                    <a:pt x="1600444" y="10841"/>
                  </a:cubicBezTo>
                  <a:lnTo>
                    <a:pt x="1523053" y="10841"/>
                  </a:lnTo>
                  <a:cubicBezTo>
                    <a:pt x="1513766" y="10841"/>
                    <a:pt x="1503696" y="12379"/>
                    <a:pt x="1498279" y="24762"/>
                  </a:cubicBezTo>
                  <a:lnTo>
                    <a:pt x="1364402" y="272412"/>
                  </a:lnTo>
                  <a:lnTo>
                    <a:pt x="1228183" y="23991"/>
                  </a:lnTo>
                  <a:cubicBezTo>
                    <a:pt x="1222766" y="13930"/>
                    <a:pt x="1216580" y="10070"/>
                    <a:pt x="1203424" y="10070"/>
                  </a:cubicBezTo>
                  <a:lnTo>
                    <a:pt x="1128361" y="10070"/>
                  </a:lnTo>
                  <a:close/>
                  <a:moveTo>
                    <a:pt x="1718072" y="10844"/>
                  </a:moveTo>
                  <a:cubicBezTo>
                    <a:pt x="1704141" y="10844"/>
                    <a:pt x="1691756" y="22446"/>
                    <a:pt x="1691756" y="35603"/>
                  </a:cubicBezTo>
                  <a:lnTo>
                    <a:pt x="1691756" y="425655"/>
                  </a:lnTo>
                  <a:cubicBezTo>
                    <a:pt x="1691756" y="438811"/>
                    <a:pt x="1704141" y="450413"/>
                    <a:pt x="1718072" y="450413"/>
                  </a:cubicBezTo>
                  <a:lnTo>
                    <a:pt x="2125914" y="450413"/>
                  </a:lnTo>
                  <a:cubicBezTo>
                    <a:pt x="2139844" y="450413"/>
                    <a:pt x="2152230" y="438811"/>
                    <a:pt x="2152230" y="425655"/>
                  </a:cubicBezTo>
                  <a:lnTo>
                    <a:pt x="2152230" y="376892"/>
                  </a:lnTo>
                  <a:cubicBezTo>
                    <a:pt x="2152230" y="363736"/>
                    <a:pt x="2139844" y="352134"/>
                    <a:pt x="2125914" y="352134"/>
                  </a:cubicBezTo>
                  <a:lnTo>
                    <a:pt x="1809398" y="352134"/>
                  </a:lnTo>
                  <a:lnTo>
                    <a:pt x="1809398" y="270873"/>
                  </a:lnTo>
                  <a:lnTo>
                    <a:pt x="1995907" y="270873"/>
                  </a:lnTo>
                  <a:cubicBezTo>
                    <a:pt x="2009837" y="270873"/>
                    <a:pt x="2022223" y="259271"/>
                    <a:pt x="2022223" y="246115"/>
                  </a:cubicBezTo>
                  <a:lnTo>
                    <a:pt x="2022223" y="197352"/>
                  </a:lnTo>
                  <a:cubicBezTo>
                    <a:pt x="2022223" y="184196"/>
                    <a:pt x="2009837" y="172593"/>
                    <a:pt x="1995907" y="172593"/>
                  </a:cubicBezTo>
                  <a:lnTo>
                    <a:pt x="1809398" y="172593"/>
                  </a:lnTo>
                  <a:lnTo>
                    <a:pt x="1809398" y="110681"/>
                  </a:lnTo>
                  <a:lnTo>
                    <a:pt x="2107352" y="110681"/>
                  </a:lnTo>
                  <a:cubicBezTo>
                    <a:pt x="2121283" y="110681"/>
                    <a:pt x="2133653" y="99063"/>
                    <a:pt x="2133653" y="85907"/>
                  </a:cubicBezTo>
                  <a:lnTo>
                    <a:pt x="2133653" y="35603"/>
                  </a:lnTo>
                  <a:cubicBezTo>
                    <a:pt x="2133653" y="22446"/>
                    <a:pt x="2121283" y="10844"/>
                    <a:pt x="2107352" y="10844"/>
                  </a:cubicBezTo>
                  <a:lnTo>
                    <a:pt x="1718072" y="10844"/>
                  </a:lnTo>
                  <a:close/>
                  <a:moveTo>
                    <a:pt x="224146" y="11587"/>
                  </a:moveTo>
                  <a:cubicBezTo>
                    <a:pt x="219642" y="11510"/>
                    <a:pt x="215091" y="11510"/>
                    <a:pt x="210496" y="11587"/>
                  </a:cubicBezTo>
                  <a:lnTo>
                    <a:pt x="26316" y="11587"/>
                  </a:lnTo>
                  <a:cubicBezTo>
                    <a:pt x="12386" y="11586"/>
                    <a:pt x="0" y="23189"/>
                    <a:pt x="0" y="36345"/>
                  </a:cubicBezTo>
                  <a:lnTo>
                    <a:pt x="0" y="427954"/>
                  </a:lnTo>
                  <a:cubicBezTo>
                    <a:pt x="0" y="441110"/>
                    <a:pt x="12386" y="452713"/>
                    <a:pt x="26316" y="452713"/>
                  </a:cubicBezTo>
                  <a:lnTo>
                    <a:pt x="210496" y="452713"/>
                  </a:lnTo>
                  <a:cubicBezTo>
                    <a:pt x="353669" y="452713"/>
                    <a:pt x="463573" y="374545"/>
                    <a:pt x="463573" y="232920"/>
                  </a:cubicBezTo>
                  <a:cubicBezTo>
                    <a:pt x="463573" y="167912"/>
                    <a:pt x="440359" y="113748"/>
                    <a:pt x="393150" y="71957"/>
                  </a:cubicBezTo>
                  <a:cubicBezTo>
                    <a:pt x="348893" y="32778"/>
                    <a:pt x="291700" y="12644"/>
                    <a:pt x="224146" y="11556"/>
                  </a:cubicBezTo>
                  <a:close/>
                  <a:moveTo>
                    <a:pt x="3427633" y="11587"/>
                  </a:moveTo>
                  <a:cubicBezTo>
                    <a:pt x="3413703" y="11587"/>
                    <a:pt x="3401317" y="23189"/>
                    <a:pt x="3401317" y="36346"/>
                  </a:cubicBezTo>
                  <a:lnTo>
                    <a:pt x="3401317" y="90519"/>
                  </a:lnTo>
                  <a:cubicBezTo>
                    <a:pt x="3401317" y="103676"/>
                    <a:pt x="3413703" y="115293"/>
                    <a:pt x="3427633" y="115293"/>
                  </a:cubicBezTo>
                  <a:lnTo>
                    <a:pt x="3576217" y="115293"/>
                  </a:lnTo>
                  <a:lnTo>
                    <a:pt x="3576988" y="115293"/>
                  </a:lnTo>
                  <a:lnTo>
                    <a:pt x="3576988" y="427168"/>
                  </a:lnTo>
                  <a:cubicBezTo>
                    <a:pt x="3576988" y="440325"/>
                    <a:pt x="3589373" y="451943"/>
                    <a:pt x="3603304" y="451943"/>
                  </a:cubicBezTo>
                  <a:lnTo>
                    <a:pt x="3668315" y="451943"/>
                  </a:lnTo>
                  <a:cubicBezTo>
                    <a:pt x="3682245" y="451943"/>
                    <a:pt x="3694631" y="440325"/>
                    <a:pt x="3694631" y="427168"/>
                  </a:cubicBezTo>
                  <a:lnTo>
                    <a:pt x="3694631" y="115293"/>
                  </a:lnTo>
                  <a:lnTo>
                    <a:pt x="3843215" y="115293"/>
                  </a:lnTo>
                  <a:cubicBezTo>
                    <a:pt x="3857145" y="115293"/>
                    <a:pt x="3869530" y="103676"/>
                    <a:pt x="3869530" y="90519"/>
                  </a:cubicBezTo>
                  <a:lnTo>
                    <a:pt x="3869530" y="36346"/>
                  </a:lnTo>
                  <a:cubicBezTo>
                    <a:pt x="3869530" y="23189"/>
                    <a:pt x="3857145" y="11587"/>
                    <a:pt x="3843215" y="11587"/>
                  </a:cubicBezTo>
                  <a:lnTo>
                    <a:pt x="3427633" y="11587"/>
                  </a:lnTo>
                  <a:close/>
                  <a:moveTo>
                    <a:pt x="807961" y="105997"/>
                  </a:moveTo>
                  <a:cubicBezTo>
                    <a:pt x="888447" y="105997"/>
                    <a:pt x="969710" y="147024"/>
                    <a:pt x="969710" y="231379"/>
                  </a:cubicBezTo>
                  <a:cubicBezTo>
                    <a:pt x="969710" y="267753"/>
                    <a:pt x="955768" y="297161"/>
                    <a:pt x="926360" y="320379"/>
                  </a:cubicBezTo>
                  <a:cubicBezTo>
                    <a:pt x="896951" y="344370"/>
                    <a:pt x="858265" y="356746"/>
                    <a:pt x="807961" y="356746"/>
                  </a:cubicBezTo>
                  <a:cubicBezTo>
                    <a:pt x="727475" y="356746"/>
                    <a:pt x="646982" y="316509"/>
                    <a:pt x="646982" y="231379"/>
                  </a:cubicBezTo>
                  <a:cubicBezTo>
                    <a:pt x="646982" y="146250"/>
                    <a:pt x="727475" y="105997"/>
                    <a:pt x="807961" y="105997"/>
                  </a:cubicBezTo>
                  <a:close/>
                  <a:moveTo>
                    <a:pt x="3080917" y="105997"/>
                  </a:moveTo>
                  <a:cubicBezTo>
                    <a:pt x="3161403" y="105997"/>
                    <a:pt x="3242666" y="147024"/>
                    <a:pt x="3242666" y="231379"/>
                  </a:cubicBezTo>
                  <a:cubicBezTo>
                    <a:pt x="3242666" y="267753"/>
                    <a:pt x="3228739" y="297161"/>
                    <a:pt x="3199331" y="320379"/>
                  </a:cubicBezTo>
                  <a:cubicBezTo>
                    <a:pt x="3169922" y="344370"/>
                    <a:pt x="3131221" y="356746"/>
                    <a:pt x="3080917" y="356746"/>
                  </a:cubicBezTo>
                  <a:cubicBezTo>
                    <a:pt x="3000431" y="356746"/>
                    <a:pt x="2919954" y="316509"/>
                    <a:pt x="2919954" y="231379"/>
                  </a:cubicBezTo>
                  <a:cubicBezTo>
                    <a:pt x="2919954" y="146250"/>
                    <a:pt x="3000431" y="105997"/>
                    <a:pt x="3080917" y="105997"/>
                  </a:cubicBezTo>
                  <a:close/>
                  <a:moveTo>
                    <a:pt x="117628" y="117606"/>
                  </a:moveTo>
                  <a:lnTo>
                    <a:pt x="211282" y="117606"/>
                  </a:lnTo>
                  <a:cubicBezTo>
                    <a:pt x="286351" y="117606"/>
                    <a:pt x="343617" y="158629"/>
                    <a:pt x="343617" y="232150"/>
                  </a:cubicBezTo>
                  <a:cubicBezTo>
                    <a:pt x="343617" y="308767"/>
                    <a:pt x="289447" y="345908"/>
                    <a:pt x="211282" y="345908"/>
                  </a:cubicBezTo>
                  <a:lnTo>
                    <a:pt x="117628" y="345908"/>
                  </a:lnTo>
                  <a:lnTo>
                    <a:pt x="117628" y="117606"/>
                  </a:lnTo>
                  <a:close/>
                </a:path>
              </a:pathLst>
            </a:custGeom>
            <a:solidFill>
              <a:schemeClr val="tx1"/>
            </a:solidFill>
            <a:ln w="7720"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43F0F9C-E9B5-4A12-A3B1-699EA15CB7D1}"/>
                </a:ext>
              </a:extLst>
            </p:cNvPr>
            <p:cNvSpPr/>
            <p:nvPr/>
          </p:nvSpPr>
          <p:spPr>
            <a:xfrm>
              <a:off x="4622228" y="1925479"/>
              <a:ext cx="2996757" cy="901594"/>
            </a:xfrm>
            <a:custGeom>
              <a:avLst/>
              <a:gdLst>
                <a:gd name="connsiteX0" fmla="*/ 1097018 w 2996757"/>
                <a:gd name="connsiteY0" fmla="*/ 0 h 901594"/>
                <a:gd name="connsiteX1" fmla="*/ 1026595 w 2996757"/>
                <a:gd name="connsiteY1" fmla="*/ 23791 h 901594"/>
                <a:gd name="connsiteX2" fmla="*/ 15091 w 2996757"/>
                <a:gd name="connsiteY2" fmla="*/ 796927 h 901594"/>
                <a:gd name="connsiteX3" fmla="*/ 15091 w 2996757"/>
                <a:gd name="connsiteY3" fmla="*/ 858068 h 901594"/>
                <a:gd name="connsiteX4" fmla="*/ 56885 w 2996757"/>
                <a:gd name="connsiteY4" fmla="*/ 889796 h 901594"/>
                <a:gd name="connsiteX5" fmla="*/ 122667 w 2996757"/>
                <a:gd name="connsiteY5" fmla="*/ 889796 h 901594"/>
                <a:gd name="connsiteX6" fmla="*/ 624164 w 2996757"/>
                <a:gd name="connsiteY6" fmla="*/ 507483 h 901594"/>
                <a:gd name="connsiteX7" fmla="*/ 717804 w 2996757"/>
                <a:gd name="connsiteY7" fmla="*/ 507483 h 901594"/>
                <a:gd name="connsiteX8" fmla="*/ 1049813 w 2996757"/>
                <a:gd name="connsiteY8" fmla="*/ 761330 h 901594"/>
                <a:gd name="connsiteX9" fmla="*/ 1143452 w 2996757"/>
                <a:gd name="connsiteY9" fmla="*/ 761330 h 901594"/>
                <a:gd name="connsiteX10" fmla="*/ 1582251 w 2996757"/>
                <a:gd name="connsiteY10" fmla="*/ 426223 h 901594"/>
                <a:gd name="connsiteX11" fmla="*/ 1582251 w 2996757"/>
                <a:gd name="connsiteY11" fmla="*/ 341093 h 901594"/>
                <a:gd name="connsiteX12" fmla="*/ 1167440 w 2996757"/>
                <a:gd name="connsiteY12" fmla="*/ 23791 h 901594"/>
                <a:gd name="connsiteX13" fmla="*/ 1097018 w 2996757"/>
                <a:gd name="connsiteY13" fmla="*/ 0 h 901594"/>
                <a:gd name="connsiteX14" fmla="*/ 2257877 w 2996757"/>
                <a:gd name="connsiteY14" fmla="*/ 0 h 901594"/>
                <a:gd name="connsiteX15" fmla="*/ 2187455 w 2996757"/>
                <a:gd name="connsiteY15" fmla="*/ 23791 h 901594"/>
                <a:gd name="connsiteX16" fmla="*/ 1175950 w 2996757"/>
                <a:gd name="connsiteY16" fmla="*/ 797698 h 901594"/>
                <a:gd name="connsiteX17" fmla="*/ 1175950 w 2996757"/>
                <a:gd name="connsiteY17" fmla="*/ 858839 h 901594"/>
                <a:gd name="connsiteX18" fmla="*/ 1217744 w 2996757"/>
                <a:gd name="connsiteY18" fmla="*/ 890566 h 901594"/>
                <a:gd name="connsiteX19" fmla="*/ 1283526 w 2996757"/>
                <a:gd name="connsiteY19" fmla="*/ 890566 h 901594"/>
                <a:gd name="connsiteX20" fmla="*/ 1862414 w 2996757"/>
                <a:gd name="connsiteY20" fmla="*/ 449440 h 901594"/>
                <a:gd name="connsiteX21" fmla="*/ 1956054 w 2996757"/>
                <a:gd name="connsiteY21" fmla="*/ 449440 h 901594"/>
                <a:gd name="connsiteX22" fmla="*/ 2521005 w 2996757"/>
                <a:gd name="connsiteY22" fmla="*/ 880515 h 901594"/>
                <a:gd name="connsiteX23" fmla="*/ 2614645 w 2996757"/>
                <a:gd name="connsiteY23" fmla="*/ 880515 h 901594"/>
                <a:gd name="connsiteX24" fmla="*/ 2975282 w 2996757"/>
                <a:gd name="connsiteY24" fmla="*/ 604221 h 901594"/>
                <a:gd name="connsiteX25" fmla="*/ 2975282 w 2996757"/>
                <a:gd name="connsiteY25" fmla="*/ 518321 h 901594"/>
                <a:gd name="connsiteX26" fmla="*/ 2328300 w 2996757"/>
                <a:gd name="connsiteY26" fmla="*/ 23791 h 901594"/>
                <a:gd name="connsiteX27" fmla="*/ 2257877 w 2996757"/>
                <a:gd name="connsiteY27" fmla="*/ 0 h 90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6757" h="901594">
                  <a:moveTo>
                    <a:pt x="1097018" y="0"/>
                  </a:moveTo>
                  <a:cubicBezTo>
                    <a:pt x="1072253" y="0"/>
                    <a:pt x="1047491" y="7926"/>
                    <a:pt x="1026595" y="23791"/>
                  </a:cubicBezTo>
                  <a:lnTo>
                    <a:pt x="15091" y="796927"/>
                  </a:lnTo>
                  <a:cubicBezTo>
                    <a:pt x="-5030" y="812405"/>
                    <a:pt x="-5030" y="842590"/>
                    <a:pt x="15091" y="858068"/>
                  </a:cubicBezTo>
                  <a:lnTo>
                    <a:pt x="56885" y="889796"/>
                  </a:lnTo>
                  <a:cubicBezTo>
                    <a:pt x="76233" y="904500"/>
                    <a:pt x="103319" y="904500"/>
                    <a:pt x="122667" y="889796"/>
                  </a:cubicBezTo>
                  <a:lnTo>
                    <a:pt x="624164" y="507483"/>
                  </a:lnTo>
                  <a:cubicBezTo>
                    <a:pt x="652025" y="486587"/>
                    <a:pt x="690717" y="486587"/>
                    <a:pt x="717804" y="507483"/>
                  </a:cubicBezTo>
                  <a:lnTo>
                    <a:pt x="1049813" y="761330"/>
                  </a:lnTo>
                  <a:cubicBezTo>
                    <a:pt x="1077673" y="782226"/>
                    <a:pt x="1116366" y="782226"/>
                    <a:pt x="1143452" y="761330"/>
                  </a:cubicBezTo>
                  <a:lnTo>
                    <a:pt x="1582251" y="426223"/>
                  </a:lnTo>
                  <a:cubicBezTo>
                    <a:pt x="1610885" y="405327"/>
                    <a:pt x="1610885" y="362762"/>
                    <a:pt x="1582251" y="341093"/>
                  </a:cubicBezTo>
                  <a:lnTo>
                    <a:pt x="1167440" y="23791"/>
                  </a:lnTo>
                  <a:cubicBezTo>
                    <a:pt x="1146545" y="7926"/>
                    <a:pt x="1121783" y="0"/>
                    <a:pt x="1097018" y="0"/>
                  </a:cubicBezTo>
                  <a:close/>
                  <a:moveTo>
                    <a:pt x="2257877" y="0"/>
                  </a:moveTo>
                  <a:cubicBezTo>
                    <a:pt x="2233112" y="0"/>
                    <a:pt x="2208350" y="7926"/>
                    <a:pt x="2187455" y="23791"/>
                  </a:cubicBezTo>
                  <a:lnTo>
                    <a:pt x="1175950" y="797698"/>
                  </a:lnTo>
                  <a:cubicBezTo>
                    <a:pt x="1155829" y="813176"/>
                    <a:pt x="1155829" y="843361"/>
                    <a:pt x="1175950" y="858839"/>
                  </a:cubicBezTo>
                  <a:lnTo>
                    <a:pt x="1217744" y="890566"/>
                  </a:lnTo>
                  <a:cubicBezTo>
                    <a:pt x="1237092" y="905271"/>
                    <a:pt x="1264179" y="905271"/>
                    <a:pt x="1283526" y="890566"/>
                  </a:cubicBezTo>
                  <a:lnTo>
                    <a:pt x="1862414" y="449440"/>
                  </a:lnTo>
                  <a:cubicBezTo>
                    <a:pt x="1890275" y="428544"/>
                    <a:pt x="1928193" y="428544"/>
                    <a:pt x="1956054" y="449440"/>
                  </a:cubicBezTo>
                  <a:lnTo>
                    <a:pt x="2521005" y="880515"/>
                  </a:lnTo>
                  <a:cubicBezTo>
                    <a:pt x="2548092" y="901410"/>
                    <a:pt x="2586784" y="901410"/>
                    <a:pt x="2614645" y="880515"/>
                  </a:cubicBezTo>
                  <a:lnTo>
                    <a:pt x="2975282" y="604221"/>
                  </a:lnTo>
                  <a:cubicBezTo>
                    <a:pt x="3003917" y="582552"/>
                    <a:pt x="3003917" y="539990"/>
                    <a:pt x="2975282" y="518321"/>
                  </a:cubicBezTo>
                  <a:lnTo>
                    <a:pt x="2328300" y="23791"/>
                  </a:lnTo>
                  <a:cubicBezTo>
                    <a:pt x="2307404" y="7926"/>
                    <a:pt x="2282642" y="0"/>
                    <a:pt x="2257877" y="0"/>
                  </a:cubicBezTo>
                  <a:close/>
                </a:path>
              </a:pathLst>
            </a:custGeom>
            <a:solidFill>
              <a:srgbClr val="4B9BD7"/>
            </a:solidFill>
            <a:ln w="7720" cap="flat">
              <a:noFill/>
              <a:prstDash val="solid"/>
              <a:miter/>
            </a:ln>
          </p:spPr>
          <p:txBody>
            <a:bodyPr rtlCol="0" anchor="ctr"/>
            <a:lstStyle/>
            <a:p>
              <a:endParaRPr lang="en-US"/>
            </a:p>
          </p:txBody>
        </p:sp>
      </p:grpSp>
    </p:spTree>
    <p:extLst>
      <p:ext uri="{BB962C8B-B14F-4D97-AF65-F5344CB8AC3E}">
        <p14:creationId xmlns:p14="http://schemas.microsoft.com/office/powerpoint/2010/main" val="4165746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7363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thành phần liên quan đến giao tiếp Email</a:t>
            </a:r>
            <a:endParaRPr/>
          </a:p>
        </p:txBody>
      </p:sp>
      <p:sp>
        <p:nvSpPr>
          <p:cNvPr id="1917" name="Google Shape;1917;p44"/>
          <p:cNvSpPr txBox="1">
            <a:spLocks noGrp="1"/>
          </p:cNvSpPr>
          <p:nvPr>
            <p:ph type="subTitle" idx="2"/>
          </p:nvPr>
        </p:nvSpPr>
        <p:spPr>
          <a:xfrm>
            <a:off x="720000" y="1844699"/>
            <a:ext cx="7286080" cy="2489151"/>
          </a:xfrm>
          <a:prstGeom prst="rect">
            <a:avLst/>
          </a:prstGeom>
        </p:spPr>
        <p:txBody>
          <a:bodyPr spcFirstLastPara="1" wrap="square" lIns="91425" tIns="91425" rIns="91425" bIns="91425" anchor="t" anchorCtr="0">
            <a:noAutofit/>
          </a:bodyPr>
          <a:lstStyle/>
          <a:p>
            <a:pPr marL="432000" lvl="0" indent="-317500" algn="just" rtl="0">
              <a:lnSpc>
                <a:spcPct val="150000"/>
              </a:lnSpc>
              <a:spcBef>
                <a:spcPts val="0"/>
              </a:spcBef>
              <a:spcAft>
                <a:spcPts val="0"/>
              </a:spcAft>
              <a:buSzPts val="1400"/>
              <a:buChar char="●"/>
            </a:pPr>
            <a:r>
              <a:rPr lang="en-US"/>
              <a:t> Là 1 server có thể</a:t>
            </a:r>
            <a:r>
              <a:rPr lang="vi-VN"/>
              <a:t> gửi email số lượng lớn không giới hạn.</a:t>
            </a:r>
            <a:endParaRPr lang="en-US"/>
          </a:p>
          <a:p>
            <a:pPr marL="432000" lvl="0" indent="-317500" algn="just" rtl="0">
              <a:lnSpc>
                <a:spcPct val="150000"/>
              </a:lnSpc>
              <a:spcBef>
                <a:spcPts val="0"/>
              </a:spcBef>
              <a:spcAft>
                <a:spcPts val="0"/>
              </a:spcAft>
              <a:buSzPts val="1400"/>
              <a:buChar char="●"/>
            </a:pPr>
            <a:r>
              <a:rPr lang="en-US"/>
              <a:t>X</a:t>
            </a:r>
            <a:r>
              <a:rPr lang="vi-VN"/>
              <a:t>ử lý thư để xác định địa chỉ của người nhận và sau đó chuyển tiếp</a:t>
            </a:r>
            <a:r>
              <a:rPr lang="en-US"/>
              <a:t> </a:t>
            </a:r>
            <a:r>
              <a:rPr lang="vi-VN"/>
              <a:t> đến máy chủ cụ thể</a:t>
            </a:r>
            <a:endParaRPr lang="en-US"/>
          </a:p>
          <a:p>
            <a:pPr marL="432000" lvl="0" indent="-317500" algn="just" rtl="0">
              <a:lnSpc>
                <a:spcPct val="150000"/>
              </a:lnSpc>
              <a:spcBef>
                <a:spcPts val="0"/>
              </a:spcBef>
              <a:spcAft>
                <a:spcPts val="0"/>
              </a:spcAft>
              <a:buSzPts val="1400"/>
              <a:buChar char="●"/>
            </a:pPr>
            <a:r>
              <a:rPr lang="en-US"/>
              <a:t>Lắng nghe cổng 25 (Không mã hoá), và 465 (Mã hoá SSL/TLS)</a:t>
            </a:r>
          </a:p>
        </p:txBody>
      </p:sp>
      <p:sp>
        <p:nvSpPr>
          <p:cNvPr id="1918" name="Google Shape;1918;p44"/>
          <p:cNvSpPr txBox="1">
            <a:spLocks noGrp="1"/>
          </p:cNvSpPr>
          <p:nvPr>
            <p:ph type="subTitle" idx="3"/>
          </p:nvPr>
        </p:nvSpPr>
        <p:spPr>
          <a:xfrm>
            <a:off x="720000" y="1358244"/>
            <a:ext cx="3357300" cy="3346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Máy chủ SMTP – SMTP Server</a:t>
            </a:r>
            <a:endParaRPr lang="vi-VN"/>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622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7363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thành phần liên quan đến giao tiếp Email</a:t>
            </a:r>
            <a:endParaRPr/>
          </a:p>
        </p:txBody>
      </p:sp>
      <p:sp>
        <p:nvSpPr>
          <p:cNvPr id="1917" name="Google Shape;1917;p44"/>
          <p:cNvSpPr txBox="1">
            <a:spLocks noGrp="1"/>
          </p:cNvSpPr>
          <p:nvPr>
            <p:ph type="subTitle" idx="2"/>
          </p:nvPr>
        </p:nvSpPr>
        <p:spPr>
          <a:xfrm>
            <a:off x="720000" y="1844699"/>
            <a:ext cx="7286080" cy="2489151"/>
          </a:xfrm>
          <a:prstGeom prst="rect">
            <a:avLst/>
          </a:prstGeom>
        </p:spPr>
        <p:txBody>
          <a:bodyPr spcFirstLastPara="1" wrap="square" lIns="91425" tIns="91425" rIns="91425" bIns="91425" anchor="t" anchorCtr="0">
            <a:noAutofit/>
          </a:bodyPr>
          <a:lstStyle/>
          <a:p>
            <a:pPr marL="432000" lvl="0" indent="-317500" algn="just" rtl="0">
              <a:lnSpc>
                <a:spcPct val="150000"/>
              </a:lnSpc>
              <a:spcBef>
                <a:spcPts val="0"/>
              </a:spcBef>
              <a:spcAft>
                <a:spcPts val="0"/>
              </a:spcAft>
              <a:buSzPts val="1400"/>
              <a:buChar char="●"/>
            </a:pPr>
            <a:r>
              <a:rPr lang="en-US"/>
              <a:t> Lưu trữ mail trên máy chủ tới khi người dùng yêu cầu</a:t>
            </a:r>
          </a:p>
          <a:p>
            <a:pPr marL="432000" lvl="0" indent="-317500" algn="just" rtl="0">
              <a:lnSpc>
                <a:spcPct val="150000"/>
              </a:lnSpc>
              <a:spcBef>
                <a:spcPts val="0"/>
              </a:spcBef>
              <a:spcAft>
                <a:spcPts val="0"/>
              </a:spcAft>
              <a:buSzPts val="1400"/>
              <a:buChar char="●"/>
            </a:pPr>
            <a:r>
              <a:rPr lang="en-US"/>
              <a:t>T</a:t>
            </a:r>
            <a:r>
              <a:rPr lang="vi-VN"/>
              <a:t>ruy xuất email từ máy chủ đến </a:t>
            </a:r>
            <a:r>
              <a:rPr lang="en-US"/>
              <a:t>ứng dụng email </a:t>
            </a:r>
          </a:p>
          <a:p>
            <a:pPr marL="432000" lvl="0" indent="-317500" algn="just" rtl="0">
              <a:lnSpc>
                <a:spcPct val="150000"/>
              </a:lnSpc>
              <a:spcBef>
                <a:spcPts val="0"/>
              </a:spcBef>
              <a:spcAft>
                <a:spcPts val="0"/>
              </a:spcAft>
              <a:buSzPts val="1400"/>
              <a:buChar char="●"/>
            </a:pPr>
            <a:r>
              <a:rPr lang="en-US"/>
              <a:t>K</a:t>
            </a:r>
            <a:r>
              <a:rPr lang="vi-VN"/>
              <a:t>hông cung cấp khả năng đồng bộ hóa cho nhiều thiết bị hoặc hỗ trợ truy cập các thư mục email khác ngoài hộp thư đến</a:t>
            </a:r>
            <a:endParaRPr lang="en-US"/>
          </a:p>
          <a:p>
            <a:pPr marL="432000" lvl="0" indent="-317500" algn="just" rtl="0">
              <a:lnSpc>
                <a:spcPct val="150000"/>
              </a:lnSpc>
              <a:spcBef>
                <a:spcPts val="0"/>
              </a:spcBef>
              <a:spcAft>
                <a:spcPts val="0"/>
              </a:spcAft>
              <a:buSzPts val="1400"/>
              <a:buChar char="●"/>
            </a:pPr>
            <a:r>
              <a:rPr lang="en-US"/>
              <a:t>Lắng nghe </a:t>
            </a:r>
            <a:r>
              <a:rPr lang="vi-VN"/>
              <a:t>cổng 110 </a:t>
            </a:r>
            <a:r>
              <a:rPr lang="en-US"/>
              <a:t>(K</a:t>
            </a:r>
            <a:r>
              <a:rPr lang="vi-VN"/>
              <a:t>hông được mã hóa</a:t>
            </a:r>
            <a:r>
              <a:rPr lang="en-US"/>
              <a:t>)</a:t>
            </a:r>
            <a:r>
              <a:rPr lang="vi-VN"/>
              <a:t> và cổng 995 </a:t>
            </a:r>
            <a:r>
              <a:rPr lang="en-US"/>
              <a:t>(M</a:t>
            </a:r>
            <a:r>
              <a:rPr lang="vi-VN"/>
              <a:t>ã hóa</a:t>
            </a:r>
            <a:r>
              <a:rPr lang="en-US"/>
              <a:t> </a:t>
            </a:r>
            <a:r>
              <a:rPr lang="vi-VN"/>
              <a:t>sử dụng SSL hoặc TLS)</a:t>
            </a:r>
            <a:endParaRPr lang="en-US"/>
          </a:p>
        </p:txBody>
      </p:sp>
      <p:sp>
        <p:nvSpPr>
          <p:cNvPr id="1918" name="Google Shape;1918;p44"/>
          <p:cNvSpPr txBox="1">
            <a:spLocks noGrp="1"/>
          </p:cNvSpPr>
          <p:nvPr>
            <p:ph type="subTitle" idx="3"/>
          </p:nvPr>
        </p:nvSpPr>
        <p:spPr>
          <a:xfrm>
            <a:off x="720000" y="1358244"/>
            <a:ext cx="3357300" cy="3346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Máy chủ POP3 – POP3 Server</a:t>
            </a:r>
            <a:endParaRPr lang="vi-VN"/>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298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7363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thành phần liên quan đến giao tiếp Email</a:t>
            </a:r>
            <a:endParaRPr/>
          </a:p>
        </p:txBody>
      </p:sp>
      <p:sp>
        <p:nvSpPr>
          <p:cNvPr id="1917" name="Google Shape;1917;p44"/>
          <p:cNvSpPr txBox="1">
            <a:spLocks noGrp="1"/>
          </p:cNvSpPr>
          <p:nvPr>
            <p:ph type="subTitle" idx="2"/>
          </p:nvPr>
        </p:nvSpPr>
        <p:spPr>
          <a:xfrm>
            <a:off x="720000" y="1844699"/>
            <a:ext cx="7286080" cy="2489151"/>
          </a:xfrm>
          <a:prstGeom prst="rect">
            <a:avLst/>
          </a:prstGeom>
        </p:spPr>
        <p:txBody>
          <a:bodyPr spcFirstLastPara="1" wrap="square" lIns="91425" tIns="91425" rIns="91425" bIns="91425" anchor="t" anchorCtr="0">
            <a:noAutofit/>
          </a:bodyPr>
          <a:lstStyle/>
          <a:p>
            <a:pPr marL="432000" lvl="0" indent="-317500" algn="just" rtl="0">
              <a:lnSpc>
                <a:spcPct val="150000"/>
              </a:lnSpc>
              <a:spcBef>
                <a:spcPts val="0"/>
              </a:spcBef>
              <a:spcAft>
                <a:spcPts val="0"/>
              </a:spcAft>
              <a:buSzPts val="1400"/>
              <a:buChar char="●"/>
            </a:pPr>
            <a:r>
              <a:rPr lang="en-US"/>
              <a:t> Tương tự máy chủ POP3</a:t>
            </a:r>
          </a:p>
          <a:p>
            <a:pPr marL="432000" lvl="0" indent="-317500" algn="just" rtl="0">
              <a:lnSpc>
                <a:spcPct val="150000"/>
              </a:lnSpc>
              <a:spcBef>
                <a:spcPts val="0"/>
              </a:spcBef>
              <a:spcAft>
                <a:spcPts val="0"/>
              </a:spcAft>
              <a:buSzPts val="1400"/>
              <a:buChar char="●"/>
            </a:pPr>
            <a:r>
              <a:rPr lang="en-US"/>
              <a:t>C</a:t>
            </a:r>
            <a:r>
              <a:rPr lang="vi-VN"/>
              <a:t>ho phép thực hiện nhiều thao tác khác nhau như xem, xóa, di chuyển và sắp xếp thư vào các thư mục.</a:t>
            </a:r>
            <a:endParaRPr lang="en-US"/>
          </a:p>
          <a:p>
            <a:pPr marL="432000" lvl="0" indent="-317500" algn="just" rtl="0">
              <a:lnSpc>
                <a:spcPct val="150000"/>
              </a:lnSpc>
              <a:spcBef>
                <a:spcPts val="0"/>
              </a:spcBef>
              <a:spcAft>
                <a:spcPts val="0"/>
              </a:spcAft>
              <a:buSzPts val="1400"/>
              <a:buChar char="●"/>
            </a:pPr>
            <a:r>
              <a:rPr lang="en-US"/>
              <a:t>Một số chức năng chính: </a:t>
            </a:r>
            <a:r>
              <a:rPr lang="vi-VN"/>
              <a:t>đồng bộ hóa</a:t>
            </a:r>
            <a:r>
              <a:rPr lang="en-US"/>
              <a:t>, </a:t>
            </a:r>
            <a:r>
              <a:rPr lang="vi-VN"/>
              <a:t>lưu trữ </a:t>
            </a:r>
            <a:r>
              <a:rPr lang="en-US"/>
              <a:t>, </a:t>
            </a:r>
            <a:r>
              <a:rPr lang="vi-VN"/>
              <a:t>quản lý</a:t>
            </a:r>
            <a:r>
              <a:rPr lang="en-US"/>
              <a:t>, truy cập ngoại tuyến, </a:t>
            </a:r>
            <a:r>
              <a:rPr lang="vi-VN"/>
              <a:t>hỗ trợ nhiều hộp thư</a:t>
            </a:r>
            <a:r>
              <a:rPr lang="en-US"/>
              <a:t>.</a:t>
            </a:r>
          </a:p>
          <a:p>
            <a:pPr marL="432000" lvl="0" indent="-317500" algn="just" rtl="0">
              <a:lnSpc>
                <a:spcPct val="150000"/>
              </a:lnSpc>
              <a:spcBef>
                <a:spcPts val="0"/>
              </a:spcBef>
              <a:spcAft>
                <a:spcPts val="0"/>
              </a:spcAft>
              <a:buSzPts val="1400"/>
              <a:buChar char="●"/>
            </a:pPr>
            <a:r>
              <a:rPr lang="en-US"/>
              <a:t>Lắng nghe </a:t>
            </a:r>
            <a:r>
              <a:rPr lang="vi-VN"/>
              <a:t>cổng </a:t>
            </a:r>
            <a:r>
              <a:rPr lang="en-US"/>
              <a:t>143</a:t>
            </a:r>
            <a:r>
              <a:rPr lang="vi-VN"/>
              <a:t> </a:t>
            </a:r>
            <a:r>
              <a:rPr lang="en-US"/>
              <a:t>(K</a:t>
            </a:r>
            <a:r>
              <a:rPr lang="vi-VN"/>
              <a:t>hông được mã hóa</a:t>
            </a:r>
            <a:r>
              <a:rPr lang="en-US"/>
              <a:t>)</a:t>
            </a:r>
            <a:r>
              <a:rPr lang="vi-VN"/>
              <a:t> và cổng </a:t>
            </a:r>
            <a:r>
              <a:rPr lang="en-US"/>
              <a:t>993</a:t>
            </a:r>
            <a:r>
              <a:rPr lang="vi-VN"/>
              <a:t> </a:t>
            </a:r>
            <a:r>
              <a:rPr lang="en-US"/>
              <a:t>(M</a:t>
            </a:r>
            <a:r>
              <a:rPr lang="vi-VN"/>
              <a:t>ã hóa</a:t>
            </a:r>
            <a:r>
              <a:rPr lang="en-US"/>
              <a:t> </a:t>
            </a:r>
            <a:r>
              <a:rPr lang="vi-VN"/>
              <a:t>sử dụng SSL hoặc TLS)</a:t>
            </a:r>
            <a:endParaRPr lang="en-US"/>
          </a:p>
        </p:txBody>
      </p:sp>
      <p:sp>
        <p:nvSpPr>
          <p:cNvPr id="1918" name="Google Shape;1918;p44"/>
          <p:cNvSpPr txBox="1">
            <a:spLocks noGrp="1"/>
          </p:cNvSpPr>
          <p:nvPr>
            <p:ph type="subTitle" idx="3"/>
          </p:nvPr>
        </p:nvSpPr>
        <p:spPr>
          <a:xfrm>
            <a:off x="720000" y="1358244"/>
            <a:ext cx="3357300" cy="3346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Máy chủ IMAP – IMAP Server</a:t>
            </a:r>
            <a:endParaRPr lang="vi-VN"/>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332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7363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thành phần của 1 Email</a:t>
            </a:r>
            <a:endParaRPr/>
          </a:p>
        </p:txBody>
      </p:sp>
      <p:sp>
        <p:nvSpPr>
          <p:cNvPr id="1918" name="Google Shape;1918;p44"/>
          <p:cNvSpPr txBox="1">
            <a:spLocks noGrp="1"/>
          </p:cNvSpPr>
          <p:nvPr>
            <p:ph type="subTitle" idx="3"/>
          </p:nvPr>
        </p:nvSpPr>
        <p:spPr>
          <a:xfrm>
            <a:off x="720000" y="1358244"/>
            <a:ext cx="3357300" cy="3346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3 thành phần</a:t>
            </a:r>
            <a:endParaRPr lang="vi-VN"/>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Rectangle: Rounded Corners 44">
            <a:extLst>
              <a:ext uri="{FF2B5EF4-FFF2-40B4-BE49-F238E27FC236}">
                <a16:creationId xmlns:a16="http://schemas.microsoft.com/office/drawing/2014/main" id="{EB93E261-923F-4C6C-84BC-12B13D2313C8}"/>
              </a:ext>
            </a:extLst>
          </p:cNvPr>
          <p:cNvSpPr/>
          <p:nvPr/>
        </p:nvSpPr>
        <p:spPr>
          <a:xfrm>
            <a:off x="4397830" y="1835173"/>
            <a:ext cx="2993680" cy="2045130"/>
          </a:xfrm>
          <a:prstGeom prst="roundRect">
            <a:avLst>
              <a:gd name="adj" fmla="val 11686"/>
            </a:avLst>
          </a:prstGeom>
          <a:solidFill>
            <a:srgbClr val="FFE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6" name="Straight Connector 1865">
            <a:extLst>
              <a:ext uri="{FF2B5EF4-FFF2-40B4-BE49-F238E27FC236}">
                <a16:creationId xmlns:a16="http://schemas.microsoft.com/office/drawing/2014/main" id="{A08E4086-6E12-4688-8EFA-555C5D5A1397}"/>
              </a:ext>
            </a:extLst>
          </p:cNvPr>
          <p:cNvCxnSpPr/>
          <p:nvPr/>
        </p:nvCxnSpPr>
        <p:spPr>
          <a:xfrm>
            <a:off x="4678346" y="2305774"/>
            <a:ext cx="929095"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BCC0FBF-D184-42FB-8251-B53CCDD5832A}"/>
              </a:ext>
            </a:extLst>
          </p:cNvPr>
          <p:cNvCxnSpPr/>
          <p:nvPr/>
        </p:nvCxnSpPr>
        <p:spPr>
          <a:xfrm>
            <a:off x="6161637" y="3246198"/>
            <a:ext cx="929095" cy="0"/>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pic>
        <p:nvPicPr>
          <p:cNvPr id="1868" name="Picture 1867">
            <a:extLst>
              <a:ext uri="{FF2B5EF4-FFF2-40B4-BE49-F238E27FC236}">
                <a16:creationId xmlns:a16="http://schemas.microsoft.com/office/drawing/2014/main" id="{91FFB89A-1A4C-404C-8FB8-56740078B349}"/>
              </a:ext>
            </a:extLst>
          </p:cNvPr>
          <p:cNvPicPr>
            <a:picLocks noChangeAspect="1"/>
          </p:cNvPicPr>
          <p:nvPr/>
        </p:nvPicPr>
        <p:blipFill>
          <a:blip r:embed="rId3">
            <a:duotone>
              <a:prstClr val="black"/>
              <a:schemeClr val="tx2">
                <a:tint val="45000"/>
                <a:satMod val="400000"/>
              </a:schemeClr>
            </a:duotone>
          </a:blip>
          <a:stretch>
            <a:fillRect/>
          </a:stretch>
        </p:blipFill>
        <p:spPr>
          <a:xfrm>
            <a:off x="6535321" y="2007787"/>
            <a:ext cx="661783" cy="661783"/>
          </a:xfrm>
          <a:prstGeom prst="rect">
            <a:avLst/>
          </a:prstGeom>
        </p:spPr>
      </p:pic>
      <p:sp>
        <p:nvSpPr>
          <p:cNvPr id="109" name="Google Shape;1917;p44">
            <a:extLst>
              <a:ext uri="{FF2B5EF4-FFF2-40B4-BE49-F238E27FC236}">
                <a16:creationId xmlns:a16="http://schemas.microsoft.com/office/drawing/2014/main" id="{0E4220B3-9426-44A5-AF3A-8FBBCDB0205E}"/>
              </a:ext>
            </a:extLst>
          </p:cNvPr>
          <p:cNvSpPr txBox="1">
            <a:spLocks/>
          </p:cNvSpPr>
          <p:nvPr/>
        </p:nvSpPr>
        <p:spPr>
          <a:xfrm>
            <a:off x="1071129" y="1844699"/>
            <a:ext cx="2064705" cy="2489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0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432000">
              <a:lnSpc>
                <a:spcPct val="150000"/>
              </a:lnSpc>
            </a:pPr>
            <a:r>
              <a:rPr lang="en-US"/>
              <a:t> Tiêu đề</a:t>
            </a:r>
          </a:p>
          <a:p>
            <a:pPr marL="432000">
              <a:lnSpc>
                <a:spcPct val="150000"/>
              </a:lnSpc>
            </a:pPr>
            <a:r>
              <a:rPr lang="en-US"/>
              <a:t>Nội dung</a:t>
            </a:r>
          </a:p>
          <a:p>
            <a:pPr marL="432000">
              <a:lnSpc>
                <a:spcPct val="150000"/>
              </a:lnSpc>
            </a:pPr>
            <a:r>
              <a:rPr lang="en-US"/>
              <a:t>Chữ ký</a:t>
            </a:r>
          </a:p>
        </p:txBody>
      </p:sp>
    </p:spTree>
    <p:extLst>
      <p:ext uri="{BB962C8B-B14F-4D97-AF65-F5344CB8AC3E}">
        <p14:creationId xmlns:p14="http://schemas.microsoft.com/office/powerpoint/2010/main" val="3760395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7363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thành phần của 1 Email</a:t>
            </a:r>
            <a:endParaRPr/>
          </a:p>
        </p:txBody>
      </p:sp>
      <p:sp>
        <p:nvSpPr>
          <p:cNvPr id="1918" name="Google Shape;1918;p44"/>
          <p:cNvSpPr txBox="1">
            <a:spLocks noGrp="1"/>
          </p:cNvSpPr>
          <p:nvPr>
            <p:ph type="subTitle" idx="3"/>
          </p:nvPr>
        </p:nvSpPr>
        <p:spPr>
          <a:xfrm>
            <a:off x="720000" y="1358244"/>
            <a:ext cx="3357300" cy="3346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Tiêu đề</a:t>
            </a:r>
            <a:endParaRPr lang="vi-VN"/>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Rectangle: Rounded Corners 44">
            <a:extLst>
              <a:ext uri="{FF2B5EF4-FFF2-40B4-BE49-F238E27FC236}">
                <a16:creationId xmlns:a16="http://schemas.microsoft.com/office/drawing/2014/main" id="{EB93E261-923F-4C6C-84BC-12B13D2313C8}"/>
              </a:ext>
            </a:extLst>
          </p:cNvPr>
          <p:cNvSpPr/>
          <p:nvPr/>
        </p:nvSpPr>
        <p:spPr>
          <a:xfrm>
            <a:off x="2912321" y="2139533"/>
            <a:ext cx="3319358" cy="2267616"/>
          </a:xfrm>
          <a:prstGeom prst="roundRect">
            <a:avLst>
              <a:gd name="adj" fmla="val 11686"/>
            </a:avLst>
          </a:prstGeom>
          <a:solidFill>
            <a:srgbClr val="FFEDB5"/>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171450" indent="-171450">
              <a:lnSpc>
                <a:spcPct val="150000"/>
              </a:lnSpc>
              <a:buFont typeface="Arial" panose="020B0604020202020204" pitchFamily="34" charset="0"/>
              <a:buChar char="•"/>
            </a:pPr>
            <a:r>
              <a:rPr lang="en-US"/>
              <a:t>To</a:t>
            </a:r>
          </a:p>
          <a:p>
            <a:pPr marL="171450" indent="-171450">
              <a:lnSpc>
                <a:spcPct val="150000"/>
              </a:lnSpc>
              <a:buFont typeface="Arial" panose="020B0604020202020204" pitchFamily="34" charset="0"/>
              <a:buChar char="•"/>
            </a:pPr>
            <a:r>
              <a:rPr lang="en-US"/>
              <a:t>Cc - Copy carbon</a:t>
            </a:r>
          </a:p>
          <a:p>
            <a:pPr marL="171450" indent="-171450">
              <a:lnSpc>
                <a:spcPct val="150000"/>
              </a:lnSpc>
              <a:buFont typeface="Arial" panose="020B0604020202020204" pitchFamily="34" charset="0"/>
              <a:buChar char="•"/>
            </a:pPr>
            <a:r>
              <a:rPr lang="en-US"/>
              <a:t>Bcc - Blind copy carborn</a:t>
            </a:r>
          </a:p>
          <a:p>
            <a:pPr marL="171450" indent="-171450">
              <a:lnSpc>
                <a:spcPct val="150000"/>
              </a:lnSpc>
              <a:buFont typeface="Arial" panose="020B0604020202020204" pitchFamily="34" charset="0"/>
              <a:buChar char="•"/>
            </a:pPr>
            <a:r>
              <a:rPr lang="en-US"/>
              <a:t>From</a:t>
            </a:r>
          </a:p>
          <a:p>
            <a:pPr marL="171450" indent="-171450">
              <a:lnSpc>
                <a:spcPct val="150000"/>
              </a:lnSpc>
              <a:buFont typeface="Arial" panose="020B0604020202020204" pitchFamily="34" charset="0"/>
              <a:buChar char="•"/>
            </a:pPr>
            <a:r>
              <a:rPr lang="en-US"/>
              <a:t>Reply-To</a:t>
            </a:r>
          </a:p>
          <a:p>
            <a:pPr marL="171450" indent="-171450">
              <a:lnSpc>
                <a:spcPct val="150000"/>
              </a:lnSpc>
              <a:buFont typeface="Arial" panose="020B0604020202020204" pitchFamily="34" charset="0"/>
              <a:buChar char="•"/>
            </a:pPr>
            <a:r>
              <a:rPr lang="en-US"/>
              <a:t>Sender</a:t>
            </a:r>
          </a:p>
          <a:p>
            <a:pPr marL="171450" indent="-171450">
              <a:lnSpc>
                <a:spcPct val="150000"/>
              </a:lnSpc>
              <a:buFont typeface="Arial" panose="020B0604020202020204" pitchFamily="34" charset="0"/>
              <a:buChar char="•"/>
            </a:pPr>
            <a:r>
              <a:rPr lang="en-US"/>
              <a:t>Subject</a:t>
            </a:r>
          </a:p>
          <a:p>
            <a:pPr marL="171450" indent="-171450">
              <a:lnSpc>
                <a:spcPct val="150000"/>
              </a:lnSpc>
              <a:buFont typeface="Arial" panose="020B0604020202020204" pitchFamily="34" charset="0"/>
              <a:buChar char="•"/>
            </a:pPr>
            <a:r>
              <a:rPr lang="en-US"/>
              <a:t>Date</a:t>
            </a:r>
          </a:p>
          <a:p>
            <a:pPr marL="171450" indent="-171450">
              <a:lnSpc>
                <a:spcPct val="150000"/>
              </a:lnSpc>
              <a:buFont typeface="Arial" panose="020B0604020202020204" pitchFamily="34" charset="0"/>
              <a:buChar char="•"/>
            </a:pPr>
            <a:r>
              <a:rPr lang="en-US"/>
              <a:t>MIME-Version</a:t>
            </a:r>
          </a:p>
          <a:p>
            <a:pPr marL="171450" indent="-171450">
              <a:lnSpc>
                <a:spcPct val="150000"/>
              </a:lnSpc>
              <a:buFont typeface="Arial" panose="020B0604020202020204" pitchFamily="34" charset="0"/>
              <a:buChar char="•"/>
            </a:pPr>
            <a:r>
              <a:rPr lang="en-US"/>
              <a:t>Priority</a:t>
            </a:r>
          </a:p>
          <a:p>
            <a:pPr algn="ctr"/>
            <a:endParaRPr lang="en-US"/>
          </a:p>
        </p:txBody>
      </p:sp>
      <p:cxnSp>
        <p:nvCxnSpPr>
          <p:cNvPr id="1866" name="Straight Connector 1865">
            <a:extLst>
              <a:ext uri="{FF2B5EF4-FFF2-40B4-BE49-F238E27FC236}">
                <a16:creationId xmlns:a16="http://schemas.microsoft.com/office/drawing/2014/main" id="{A08E4086-6E12-4688-8EFA-555C5D5A1397}"/>
              </a:ext>
            </a:extLst>
          </p:cNvPr>
          <p:cNvCxnSpPr>
            <a:cxnSpLocks/>
          </p:cNvCxnSpPr>
          <p:nvPr/>
        </p:nvCxnSpPr>
        <p:spPr>
          <a:xfrm>
            <a:off x="3234786" y="2571750"/>
            <a:ext cx="1013133" cy="1"/>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BCC0FBF-D184-42FB-8251-B53CCDD5832A}"/>
              </a:ext>
            </a:extLst>
          </p:cNvPr>
          <p:cNvCxnSpPr>
            <a:cxnSpLocks/>
          </p:cNvCxnSpPr>
          <p:nvPr/>
        </p:nvCxnSpPr>
        <p:spPr>
          <a:xfrm>
            <a:off x="4981119" y="3945746"/>
            <a:ext cx="1013133" cy="1"/>
          </a:xfrm>
          <a:prstGeom prst="line">
            <a:avLst/>
          </a:prstGeom>
          <a:ln w="25400">
            <a:prstDash val="dashDot"/>
          </a:ln>
        </p:spPr>
        <p:style>
          <a:lnRef idx="1">
            <a:schemeClr val="accent1"/>
          </a:lnRef>
          <a:fillRef idx="0">
            <a:schemeClr val="accent1"/>
          </a:fillRef>
          <a:effectRef idx="0">
            <a:schemeClr val="accent1"/>
          </a:effectRef>
          <a:fontRef idx="minor">
            <a:schemeClr val="tx1"/>
          </a:fontRef>
        </p:style>
      </p:cxnSp>
      <p:pic>
        <p:nvPicPr>
          <p:cNvPr id="1868" name="Picture 1867">
            <a:extLst>
              <a:ext uri="{FF2B5EF4-FFF2-40B4-BE49-F238E27FC236}">
                <a16:creationId xmlns:a16="http://schemas.microsoft.com/office/drawing/2014/main" id="{91FFB89A-1A4C-404C-8FB8-56740078B349}"/>
              </a:ext>
            </a:extLst>
          </p:cNvPr>
          <p:cNvPicPr>
            <a:picLocks noChangeAspect="1"/>
          </p:cNvPicPr>
          <p:nvPr/>
        </p:nvPicPr>
        <p:blipFill>
          <a:blip r:embed="rId3">
            <a:duotone>
              <a:prstClr val="black"/>
              <a:schemeClr val="tx2">
                <a:tint val="45000"/>
                <a:satMod val="400000"/>
              </a:schemeClr>
            </a:duotone>
          </a:blip>
          <a:stretch>
            <a:fillRect/>
          </a:stretch>
        </p:blipFill>
        <p:spPr>
          <a:xfrm>
            <a:off x="5583517" y="2214473"/>
            <a:ext cx="561935" cy="561935"/>
          </a:xfrm>
          <a:prstGeom prst="rect">
            <a:avLst/>
          </a:prstGeom>
        </p:spPr>
      </p:pic>
    </p:spTree>
    <p:extLst>
      <p:ext uri="{BB962C8B-B14F-4D97-AF65-F5344CB8AC3E}">
        <p14:creationId xmlns:p14="http://schemas.microsoft.com/office/powerpoint/2010/main" val="828339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868"/>
                                        </p:tgtEl>
                                      </p:cBhvr>
                                    </p:animEffect>
                                    <p:set>
                                      <p:cBhvr>
                                        <p:cTn id="7" dur="1" fill="hold">
                                          <p:stCondLst>
                                            <p:cond delay="499"/>
                                          </p:stCondLst>
                                        </p:cTn>
                                        <p:tgtEl>
                                          <p:spTgt spid="186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866"/>
                                        </p:tgtEl>
                                      </p:cBhvr>
                                    </p:animEffect>
                                    <p:set>
                                      <p:cBhvr>
                                        <p:cTn id="10" dur="1" fill="hold">
                                          <p:stCondLst>
                                            <p:cond delay="499"/>
                                          </p:stCondLst>
                                        </p:cTn>
                                        <p:tgtEl>
                                          <p:spTgt spid="186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04"/>
                                        </p:tgtEl>
                                      </p:cBhvr>
                                    </p:animEffect>
                                    <p:set>
                                      <p:cBhvr>
                                        <p:cTn id="13" dur="1" fill="hold">
                                          <p:stCondLst>
                                            <p:cond delay="499"/>
                                          </p:stCondLst>
                                        </p:cTn>
                                        <p:tgtEl>
                                          <p:spTgt spid="104"/>
                                        </p:tgtEl>
                                        <p:attrNameLst>
                                          <p:attrName>style.visibility</p:attrName>
                                        </p:attrNameLst>
                                      </p:cBhvr>
                                      <p:to>
                                        <p:strVal val="hidden"/>
                                      </p:to>
                                    </p:set>
                                  </p:childTnLst>
                                </p:cTn>
                              </p:par>
                            </p:childTnLst>
                          </p:cTn>
                        </p:par>
                        <p:par>
                          <p:cTn id="14" fill="hold">
                            <p:stCondLst>
                              <p:cond delay="500"/>
                            </p:stCondLst>
                            <p:childTnLst>
                              <p:par>
                                <p:cTn id="15" presetID="16" presetClass="entr" presetSubtype="21" fill="hold" nodeType="afterEffect">
                                  <p:stCondLst>
                                    <p:cond delay="0"/>
                                  </p:stCondLst>
                                  <p:childTnLst>
                                    <p:set>
                                      <p:cBhvr>
                                        <p:cTn id="16" dur="1" fill="hold">
                                          <p:stCondLst>
                                            <p:cond delay="0"/>
                                          </p:stCondLst>
                                        </p:cTn>
                                        <p:tgtEl>
                                          <p:spTgt spid="45">
                                            <p:txEl>
                                              <p:pRg st="0" end="0"/>
                                            </p:txEl>
                                          </p:spTgt>
                                        </p:tgtEl>
                                        <p:attrNameLst>
                                          <p:attrName>style.visibility</p:attrName>
                                        </p:attrNameLst>
                                      </p:cBhvr>
                                      <p:to>
                                        <p:strVal val="visible"/>
                                      </p:to>
                                    </p:set>
                                    <p:animEffect transition="in" filter="barn(inVertical)">
                                      <p:cBhvr>
                                        <p:cTn id="17" dur="1000"/>
                                        <p:tgtEl>
                                          <p:spTgt spid="45">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45">
                                            <p:txEl>
                                              <p:pRg st="1" end="1"/>
                                            </p:txEl>
                                          </p:spTgt>
                                        </p:tgtEl>
                                        <p:attrNameLst>
                                          <p:attrName>style.visibility</p:attrName>
                                        </p:attrNameLst>
                                      </p:cBhvr>
                                      <p:to>
                                        <p:strVal val="visible"/>
                                      </p:to>
                                    </p:set>
                                    <p:animEffect transition="in" filter="barn(inVertical)">
                                      <p:cBhvr>
                                        <p:cTn id="20" dur="1000"/>
                                        <p:tgtEl>
                                          <p:spTgt spid="45">
                                            <p:txEl>
                                              <p:pRg st="1" end="1"/>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45">
                                            <p:txEl>
                                              <p:pRg st="2" end="2"/>
                                            </p:txEl>
                                          </p:spTgt>
                                        </p:tgtEl>
                                        <p:attrNameLst>
                                          <p:attrName>style.visibility</p:attrName>
                                        </p:attrNameLst>
                                      </p:cBhvr>
                                      <p:to>
                                        <p:strVal val="visible"/>
                                      </p:to>
                                    </p:set>
                                    <p:animEffect transition="in" filter="barn(inVertical)">
                                      <p:cBhvr>
                                        <p:cTn id="23" dur="1000"/>
                                        <p:tgtEl>
                                          <p:spTgt spid="45">
                                            <p:txEl>
                                              <p:pRg st="2" end="2"/>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45">
                                            <p:txEl>
                                              <p:pRg st="3" end="3"/>
                                            </p:txEl>
                                          </p:spTgt>
                                        </p:tgtEl>
                                        <p:attrNameLst>
                                          <p:attrName>style.visibility</p:attrName>
                                        </p:attrNameLst>
                                      </p:cBhvr>
                                      <p:to>
                                        <p:strVal val="visible"/>
                                      </p:to>
                                    </p:set>
                                    <p:animEffect transition="in" filter="barn(inVertical)">
                                      <p:cBhvr>
                                        <p:cTn id="26" dur="1000"/>
                                        <p:tgtEl>
                                          <p:spTgt spid="45">
                                            <p:txEl>
                                              <p:pRg st="3" end="3"/>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45">
                                            <p:txEl>
                                              <p:pRg st="4" end="4"/>
                                            </p:txEl>
                                          </p:spTgt>
                                        </p:tgtEl>
                                        <p:attrNameLst>
                                          <p:attrName>style.visibility</p:attrName>
                                        </p:attrNameLst>
                                      </p:cBhvr>
                                      <p:to>
                                        <p:strVal val="visible"/>
                                      </p:to>
                                    </p:set>
                                    <p:animEffect transition="in" filter="barn(inVertical)">
                                      <p:cBhvr>
                                        <p:cTn id="29" dur="1000"/>
                                        <p:tgtEl>
                                          <p:spTgt spid="45">
                                            <p:txEl>
                                              <p:pRg st="4" end="4"/>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45">
                                            <p:txEl>
                                              <p:pRg st="5" end="5"/>
                                            </p:txEl>
                                          </p:spTgt>
                                        </p:tgtEl>
                                        <p:attrNameLst>
                                          <p:attrName>style.visibility</p:attrName>
                                        </p:attrNameLst>
                                      </p:cBhvr>
                                      <p:to>
                                        <p:strVal val="visible"/>
                                      </p:to>
                                    </p:set>
                                    <p:animEffect transition="in" filter="barn(inVertical)">
                                      <p:cBhvr>
                                        <p:cTn id="32" dur="1000"/>
                                        <p:tgtEl>
                                          <p:spTgt spid="45">
                                            <p:txEl>
                                              <p:pRg st="5" end="5"/>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45">
                                            <p:txEl>
                                              <p:pRg st="6" end="6"/>
                                            </p:txEl>
                                          </p:spTgt>
                                        </p:tgtEl>
                                        <p:attrNameLst>
                                          <p:attrName>style.visibility</p:attrName>
                                        </p:attrNameLst>
                                      </p:cBhvr>
                                      <p:to>
                                        <p:strVal val="visible"/>
                                      </p:to>
                                    </p:set>
                                    <p:animEffect transition="in" filter="barn(inVertical)">
                                      <p:cBhvr>
                                        <p:cTn id="35" dur="1000"/>
                                        <p:tgtEl>
                                          <p:spTgt spid="45">
                                            <p:txEl>
                                              <p:pRg st="6" end="6"/>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45">
                                            <p:txEl>
                                              <p:pRg st="7" end="7"/>
                                            </p:txEl>
                                          </p:spTgt>
                                        </p:tgtEl>
                                        <p:attrNameLst>
                                          <p:attrName>style.visibility</p:attrName>
                                        </p:attrNameLst>
                                      </p:cBhvr>
                                      <p:to>
                                        <p:strVal val="visible"/>
                                      </p:to>
                                    </p:set>
                                    <p:animEffect transition="in" filter="barn(inVertical)">
                                      <p:cBhvr>
                                        <p:cTn id="38" dur="1000"/>
                                        <p:tgtEl>
                                          <p:spTgt spid="45">
                                            <p:txEl>
                                              <p:pRg st="7" end="7"/>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45">
                                            <p:txEl>
                                              <p:pRg st="8" end="8"/>
                                            </p:txEl>
                                          </p:spTgt>
                                        </p:tgtEl>
                                        <p:attrNameLst>
                                          <p:attrName>style.visibility</p:attrName>
                                        </p:attrNameLst>
                                      </p:cBhvr>
                                      <p:to>
                                        <p:strVal val="visible"/>
                                      </p:to>
                                    </p:set>
                                    <p:animEffect transition="in" filter="barn(inVertical)">
                                      <p:cBhvr>
                                        <p:cTn id="41" dur="1000"/>
                                        <p:tgtEl>
                                          <p:spTgt spid="45">
                                            <p:txEl>
                                              <p:pRg st="8" end="8"/>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45">
                                            <p:txEl>
                                              <p:pRg st="9" end="9"/>
                                            </p:txEl>
                                          </p:spTgt>
                                        </p:tgtEl>
                                        <p:attrNameLst>
                                          <p:attrName>style.visibility</p:attrName>
                                        </p:attrNameLst>
                                      </p:cBhvr>
                                      <p:to>
                                        <p:strVal val="visible"/>
                                      </p:to>
                                    </p:set>
                                    <p:animEffect transition="in" filter="barn(inVertical)">
                                      <p:cBhvr>
                                        <p:cTn id="44" dur="1000"/>
                                        <p:tgtEl>
                                          <p:spTgt spid="4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4B5A5F5-1C62-4F71-B479-734BC2725CE1}"/>
              </a:ext>
            </a:extLst>
          </p:cNvPr>
          <p:cNvSpPr>
            <a:spLocks noGrp="1"/>
          </p:cNvSpPr>
          <p:nvPr>
            <p:ph type="title" idx="9"/>
          </p:nvPr>
        </p:nvSpPr>
        <p:spPr/>
        <p:txBody>
          <a:bodyPr/>
          <a:lstStyle/>
          <a:p>
            <a:r>
              <a:rPr lang="en-US"/>
              <a:t>CÁC THÀNH VIÊN</a:t>
            </a:r>
          </a:p>
        </p:txBody>
      </p:sp>
      <p:grpSp>
        <p:nvGrpSpPr>
          <p:cNvPr id="56" name="Group 55">
            <a:extLst>
              <a:ext uri="{FF2B5EF4-FFF2-40B4-BE49-F238E27FC236}">
                <a16:creationId xmlns:a16="http://schemas.microsoft.com/office/drawing/2014/main" id="{12141AE8-6674-49F5-BC5A-193224EE2257}"/>
              </a:ext>
            </a:extLst>
          </p:cNvPr>
          <p:cNvGrpSpPr/>
          <p:nvPr/>
        </p:nvGrpSpPr>
        <p:grpSpPr>
          <a:xfrm>
            <a:off x="1102741" y="1613173"/>
            <a:ext cx="1962616" cy="2829598"/>
            <a:chOff x="1102741" y="1613173"/>
            <a:chExt cx="1962616" cy="2829598"/>
          </a:xfrm>
        </p:grpSpPr>
        <p:pic>
          <p:nvPicPr>
            <p:cNvPr id="29" name="Picture 28">
              <a:extLst>
                <a:ext uri="{FF2B5EF4-FFF2-40B4-BE49-F238E27FC236}">
                  <a16:creationId xmlns:a16="http://schemas.microsoft.com/office/drawing/2014/main" id="{5A39CBCB-5659-424A-A815-82D6D744F9AA}"/>
                </a:ext>
              </a:extLst>
            </p:cNvPr>
            <p:cNvPicPr>
              <a:picLocks noChangeAspect="1"/>
            </p:cNvPicPr>
            <p:nvPr/>
          </p:nvPicPr>
          <p:blipFill>
            <a:blip r:embed="rId2"/>
            <a:stretch>
              <a:fillRect/>
            </a:stretch>
          </p:blipFill>
          <p:spPr>
            <a:xfrm>
              <a:off x="1384700" y="1954358"/>
              <a:ext cx="1465486" cy="1969739"/>
            </a:xfrm>
            <a:prstGeom prst="rect">
              <a:avLst/>
            </a:prstGeom>
          </p:spPr>
        </p:pic>
        <p:grpSp>
          <p:nvGrpSpPr>
            <p:cNvPr id="39" name="Group 38">
              <a:extLst>
                <a:ext uri="{FF2B5EF4-FFF2-40B4-BE49-F238E27FC236}">
                  <a16:creationId xmlns:a16="http://schemas.microsoft.com/office/drawing/2014/main" id="{31210A2D-E196-4855-92C0-3636F0164818}"/>
                </a:ext>
              </a:extLst>
            </p:cNvPr>
            <p:cNvGrpSpPr/>
            <p:nvPr/>
          </p:nvGrpSpPr>
          <p:grpSpPr>
            <a:xfrm>
              <a:off x="1102741" y="1613173"/>
              <a:ext cx="1962616" cy="2829598"/>
              <a:chOff x="1102741" y="1613173"/>
              <a:chExt cx="1962616" cy="2829598"/>
            </a:xfrm>
          </p:grpSpPr>
          <p:sp>
            <p:nvSpPr>
              <p:cNvPr id="13" name="Rectangle 12">
                <a:extLst>
                  <a:ext uri="{FF2B5EF4-FFF2-40B4-BE49-F238E27FC236}">
                    <a16:creationId xmlns:a16="http://schemas.microsoft.com/office/drawing/2014/main" id="{989568DE-F8A2-4A7C-B33B-EF5405C6FBE2}"/>
                  </a:ext>
                </a:extLst>
              </p:cNvPr>
              <p:cNvSpPr/>
              <p:nvPr/>
            </p:nvSpPr>
            <p:spPr>
              <a:xfrm>
                <a:off x="1102742" y="3561071"/>
                <a:ext cx="1962615" cy="88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10B0CE78-DBA5-4FED-B9C9-07FF154D63E4}"/>
                  </a:ext>
                </a:extLst>
              </p:cNvPr>
              <p:cNvGrpSpPr/>
              <p:nvPr/>
            </p:nvGrpSpPr>
            <p:grpSpPr>
              <a:xfrm>
                <a:off x="1102741" y="1613173"/>
                <a:ext cx="1962614" cy="1962614"/>
                <a:chOff x="1102741" y="1613173"/>
                <a:chExt cx="1962614" cy="1962614"/>
              </a:xfrm>
            </p:grpSpPr>
            <p:sp>
              <p:nvSpPr>
                <p:cNvPr id="35" name="Freeform: Shape 34">
                  <a:extLst>
                    <a:ext uri="{FF2B5EF4-FFF2-40B4-BE49-F238E27FC236}">
                      <a16:creationId xmlns:a16="http://schemas.microsoft.com/office/drawing/2014/main" id="{FCC47A4F-C178-4644-B5C0-C062E2558A03}"/>
                    </a:ext>
                  </a:extLst>
                </p:cNvPr>
                <p:cNvSpPr/>
                <p:nvPr/>
              </p:nvSpPr>
              <p:spPr>
                <a:xfrm>
                  <a:off x="1102741" y="1613173"/>
                  <a:ext cx="1962614" cy="1962614"/>
                </a:xfrm>
                <a:custGeom>
                  <a:avLst/>
                  <a:gdLst>
                    <a:gd name="connsiteX0" fmla="*/ 980075 w 1962614"/>
                    <a:gd name="connsiteY0" fmla="*/ 309487 h 1962614"/>
                    <a:gd name="connsiteX1" fmla="*/ 308258 w 1962614"/>
                    <a:gd name="connsiteY1" fmla="*/ 981304 h 1962614"/>
                    <a:gd name="connsiteX2" fmla="*/ 980075 w 1962614"/>
                    <a:gd name="connsiteY2" fmla="*/ 1653121 h 1962614"/>
                    <a:gd name="connsiteX3" fmla="*/ 1651892 w 1962614"/>
                    <a:gd name="connsiteY3" fmla="*/ 981304 h 1962614"/>
                    <a:gd name="connsiteX4" fmla="*/ 980075 w 1962614"/>
                    <a:gd name="connsiteY4" fmla="*/ 309487 h 1962614"/>
                    <a:gd name="connsiteX5" fmla="*/ 981307 w 1962614"/>
                    <a:gd name="connsiteY5" fmla="*/ 0 h 1962614"/>
                    <a:gd name="connsiteX6" fmla="*/ 1962614 w 1962614"/>
                    <a:gd name="connsiteY6" fmla="*/ 981307 h 1962614"/>
                    <a:gd name="connsiteX7" fmla="*/ 1962614 w 1962614"/>
                    <a:gd name="connsiteY7" fmla="*/ 1962614 h 1962614"/>
                    <a:gd name="connsiteX8" fmla="*/ 0 w 1962614"/>
                    <a:gd name="connsiteY8" fmla="*/ 1962614 h 1962614"/>
                    <a:gd name="connsiteX9" fmla="*/ 0 w 1962614"/>
                    <a:gd name="connsiteY9" fmla="*/ 981307 h 1962614"/>
                    <a:gd name="connsiteX10" fmla="*/ 981307 w 1962614"/>
                    <a:gd name="connsiteY10" fmla="*/ 0 h 196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2614" h="1962614">
                      <a:moveTo>
                        <a:pt x="980075" y="309487"/>
                      </a:moveTo>
                      <a:cubicBezTo>
                        <a:pt x="609041" y="309487"/>
                        <a:pt x="308258" y="610270"/>
                        <a:pt x="308258" y="981304"/>
                      </a:cubicBezTo>
                      <a:cubicBezTo>
                        <a:pt x="308258" y="1352338"/>
                        <a:pt x="609041" y="1653121"/>
                        <a:pt x="980075" y="1653121"/>
                      </a:cubicBezTo>
                      <a:cubicBezTo>
                        <a:pt x="1351109" y="1653121"/>
                        <a:pt x="1651892" y="1352338"/>
                        <a:pt x="1651892" y="981304"/>
                      </a:cubicBezTo>
                      <a:cubicBezTo>
                        <a:pt x="1651892" y="610270"/>
                        <a:pt x="1351109" y="309487"/>
                        <a:pt x="980075" y="309487"/>
                      </a:cubicBezTo>
                      <a:close/>
                      <a:moveTo>
                        <a:pt x="981307" y="0"/>
                      </a:moveTo>
                      <a:cubicBezTo>
                        <a:pt x="1523268" y="0"/>
                        <a:pt x="1962614" y="439346"/>
                        <a:pt x="1962614" y="981307"/>
                      </a:cubicBezTo>
                      <a:lnTo>
                        <a:pt x="1962614" y="1962614"/>
                      </a:lnTo>
                      <a:lnTo>
                        <a:pt x="0" y="1962614"/>
                      </a:lnTo>
                      <a:lnTo>
                        <a:pt x="0" y="981307"/>
                      </a:lnTo>
                      <a:cubicBezTo>
                        <a:pt x="0" y="439346"/>
                        <a:pt x="439346" y="0"/>
                        <a:pt x="981307" y="0"/>
                      </a:cubicBezTo>
                      <a:close/>
                    </a:path>
                  </a:pathLst>
                </a:custGeom>
                <a:solidFill>
                  <a:srgbClr val="5C6AC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56747985-BB71-4EBC-8A25-B23552B26051}"/>
                    </a:ext>
                  </a:extLst>
                </p:cNvPr>
                <p:cNvSpPr/>
                <p:nvPr/>
              </p:nvSpPr>
              <p:spPr>
                <a:xfrm>
                  <a:off x="1343323" y="1851667"/>
                  <a:ext cx="1478752" cy="1478752"/>
                </a:xfrm>
                <a:custGeom>
                  <a:avLst/>
                  <a:gdLst>
                    <a:gd name="connsiteX0" fmla="*/ 739376 w 1478752"/>
                    <a:gd name="connsiteY0" fmla="*/ 60269 h 1478752"/>
                    <a:gd name="connsiteX1" fmla="*/ 60269 w 1478752"/>
                    <a:gd name="connsiteY1" fmla="*/ 739376 h 1478752"/>
                    <a:gd name="connsiteX2" fmla="*/ 739376 w 1478752"/>
                    <a:gd name="connsiteY2" fmla="*/ 1418483 h 1478752"/>
                    <a:gd name="connsiteX3" fmla="*/ 1418483 w 1478752"/>
                    <a:gd name="connsiteY3" fmla="*/ 739376 h 1478752"/>
                    <a:gd name="connsiteX4" fmla="*/ 739376 w 1478752"/>
                    <a:gd name="connsiteY4" fmla="*/ 60269 h 1478752"/>
                    <a:gd name="connsiteX5" fmla="*/ 739376 w 1478752"/>
                    <a:gd name="connsiteY5" fmla="*/ 0 h 1478752"/>
                    <a:gd name="connsiteX6" fmla="*/ 1478752 w 1478752"/>
                    <a:gd name="connsiteY6" fmla="*/ 739376 h 1478752"/>
                    <a:gd name="connsiteX7" fmla="*/ 739376 w 1478752"/>
                    <a:gd name="connsiteY7" fmla="*/ 1478752 h 1478752"/>
                    <a:gd name="connsiteX8" fmla="*/ 0 w 1478752"/>
                    <a:gd name="connsiteY8" fmla="*/ 739376 h 1478752"/>
                    <a:gd name="connsiteX9" fmla="*/ 739376 w 1478752"/>
                    <a:gd name="connsiteY9" fmla="*/ 0 h 147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8752" h="1478752">
                      <a:moveTo>
                        <a:pt x="739376" y="60269"/>
                      </a:moveTo>
                      <a:cubicBezTo>
                        <a:pt x="364316" y="60269"/>
                        <a:pt x="60269" y="364316"/>
                        <a:pt x="60269" y="739376"/>
                      </a:cubicBezTo>
                      <a:cubicBezTo>
                        <a:pt x="60269" y="1114436"/>
                        <a:pt x="364316" y="1418483"/>
                        <a:pt x="739376" y="1418483"/>
                      </a:cubicBezTo>
                      <a:cubicBezTo>
                        <a:pt x="1114436" y="1418483"/>
                        <a:pt x="1418483" y="1114436"/>
                        <a:pt x="1418483" y="739376"/>
                      </a:cubicBezTo>
                      <a:cubicBezTo>
                        <a:pt x="1418483" y="364316"/>
                        <a:pt x="1114436" y="60269"/>
                        <a:pt x="739376" y="60269"/>
                      </a:cubicBezTo>
                      <a:close/>
                      <a:moveTo>
                        <a:pt x="739376" y="0"/>
                      </a:moveTo>
                      <a:cubicBezTo>
                        <a:pt x="1147722" y="0"/>
                        <a:pt x="1478752" y="331030"/>
                        <a:pt x="1478752" y="739376"/>
                      </a:cubicBezTo>
                      <a:cubicBezTo>
                        <a:pt x="1478752" y="1147722"/>
                        <a:pt x="1147722" y="1478752"/>
                        <a:pt x="739376" y="1478752"/>
                      </a:cubicBezTo>
                      <a:cubicBezTo>
                        <a:pt x="331030" y="1478752"/>
                        <a:pt x="0" y="1147722"/>
                        <a:pt x="0" y="739376"/>
                      </a:cubicBezTo>
                      <a:cubicBezTo>
                        <a:pt x="0" y="331030"/>
                        <a:pt x="331030" y="0"/>
                        <a:pt x="73937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grpSp>
        <p:nvGrpSpPr>
          <p:cNvPr id="63" name="Group 62">
            <a:extLst>
              <a:ext uri="{FF2B5EF4-FFF2-40B4-BE49-F238E27FC236}">
                <a16:creationId xmlns:a16="http://schemas.microsoft.com/office/drawing/2014/main" id="{93F15DB4-577E-4778-AC0A-F42D7754E1E5}"/>
              </a:ext>
            </a:extLst>
          </p:cNvPr>
          <p:cNvGrpSpPr/>
          <p:nvPr/>
        </p:nvGrpSpPr>
        <p:grpSpPr>
          <a:xfrm>
            <a:off x="1203960" y="3398520"/>
            <a:ext cx="1760220" cy="678788"/>
            <a:chOff x="1203960" y="3398520"/>
            <a:chExt cx="1760220" cy="678788"/>
          </a:xfrm>
        </p:grpSpPr>
        <p:sp>
          <p:nvSpPr>
            <p:cNvPr id="59" name="TextBox 58">
              <a:extLst>
                <a:ext uri="{FF2B5EF4-FFF2-40B4-BE49-F238E27FC236}">
                  <a16:creationId xmlns:a16="http://schemas.microsoft.com/office/drawing/2014/main" id="{3F16090B-F83C-442F-AB84-186EF45213C5}"/>
                </a:ext>
              </a:extLst>
            </p:cNvPr>
            <p:cNvSpPr txBox="1"/>
            <p:nvPr/>
          </p:nvSpPr>
          <p:spPr>
            <a:xfrm>
              <a:off x="1203960" y="3398520"/>
              <a:ext cx="1760220" cy="338554"/>
            </a:xfrm>
            <a:prstGeom prst="rect">
              <a:avLst/>
            </a:prstGeom>
            <a:noFill/>
          </p:spPr>
          <p:txBody>
            <a:bodyPr wrap="square" rtlCol="0">
              <a:spAutoFit/>
            </a:bodyPr>
            <a:lstStyle/>
            <a:p>
              <a:pPr algn="ctr"/>
              <a:r>
                <a:rPr lang="en-US" sz="1600">
                  <a:solidFill>
                    <a:schemeClr val="tx1"/>
                  </a:solidFill>
                  <a:latin typeface="UTM Neo Sans Intel" panose="02040603050506020204" pitchFamily="18" charset="0"/>
                </a:rPr>
                <a:t>VŨ HỒNG PHÚC</a:t>
              </a:r>
            </a:p>
          </p:txBody>
        </p:sp>
        <p:sp>
          <p:nvSpPr>
            <p:cNvPr id="60" name="TextBox 59">
              <a:extLst>
                <a:ext uri="{FF2B5EF4-FFF2-40B4-BE49-F238E27FC236}">
                  <a16:creationId xmlns:a16="http://schemas.microsoft.com/office/drawing/2014/main" id="{A4CB543D-0A5A-49C3-9FB2-26DF94313C19}"/>
                </a:ext>
              </a:extLst>
            </p:cNvPr>
            <p:cNvSpPr txBox="1"/>
            <p:nvPr/>
          </p:nvSpPr>
          <p:spPr>
            <a:xfrm>
              <a:off x="1245870" y="3769531"/>
              <a:ext cx="1676400" cy="307777"/>
            </a:xfrm>
            <a:prstGeom prst="rect">
              <a:avLst/>
            </a:prstGeom>
            <a:noFill/>
          </p:spPr>
          <p:txBody>
            <a:bodyPr wrap="square" rtlCol="0">
              <a:spAutoFit/>
            </a:bodyPr>
            <a:lstStyle/>
            <a:p>
              <a:pPr algn="ctr"/>
              <a:r>
                <a:rPr lang="en-US">
                  <a:solidFill>
                    <a:schemeClr val="tx1"/>
                  </a:solidFill>
                  <a:latin typeface="UTM Neo Sans Intel" panose="02040603050506020204" pitchFamily="18" charset="0"/>
                </a:rPr>
                <a:t>Làm Slide, Demo</a:t>
              </a:r>
            </a:p>
          </p:txBody>
        </p:sp>
      </p:grpSp>
      <p:grpSp>
        <p:nvGrpSpPr>
          <p:cNvPr id="3" name="Group 2">
            <a:extLst>
              <a:ext uri="{FF2B5EF4-FFF2-40B4-BE49-F238E27FC236}">
                <a16:creationId xmlns:a16="http://schemas.microsoft.com/office/drawing/2014/main" id="{0FA22FA6-B5F2-4EEF-B04C-6F727C465558}"/>
              </a:ext>
            </a:extLst>
          </p:cNvPr>
          <p:cNvGrpSpPr/>
          <p:nvPr/>
        </p:nvGrpSpPr>
        <p:grpSpPr>
          <a:xfrm>
            <a:off x="3586577" y="1613173"/>
            <a:ext cx="1962616" cy="2829598"/>
            <a:chOff x="3586577" y="1613173"/>
            <a:chExt cx="1962616" cy="2829598"/>
          </a:xfrm>
        </p:grpSpPr>
        <p:pic>
          <p:nvPicPr>
            <p:cNvPr id="7172" name="Picture 4">
              <a:extLst>
                <a:ext uri="{FF2B5EF4-FFF2-40B4-BE49-F238E27FC236}">
                  <a16:creationId xmlns:a16="http://schemas.microsoft.com/office/drawing/2014/main" id="{022F41E0-136B-4120-A2FC-A498177A8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59" y="1905170"/>
              <a:ext cx="1391995" cy="1399337"/>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60E3F11C-2A40-4D2F-AD0A-2DDFFFE33021}"/>
                </a:ext>
              </a:extLst>
            </p:cNvPr>
            <p:cNvGrpSpPr/>
            <p:nvPr/>
          </p:nvGrpSpPr>
          <p:grpSpPr>
            <a:xfrm>
              <a:off x="3586577" y="1613173"/>
              <a:ext cx="1962616" cy="2829598"/>
              <a:chOff x="1102741" y="1613173"/>
              <a:chExt cx="1962616" cy="2829598"/>
            </a:xfrm>
          </p:grpSpPr>
          <p:sp>
            <p:nvSpPr>
              <p:cNvPr id="41" name="Rectangle 40">
                <a:extLst>
                  <a:ext uri="{FF2B5EF4-FFF2-40B4-BE49-F238E27FC236}">
                    <a16:creationId xmlns:a16="http://schemas.microsoft.com/office/drawing/2014/main" id="{5D837A18-312C-4B86-90F2-F2F3A10DC422}"/>
                  </a:ext>
                </a:extLst>
              </p:cNvPr>
              <p:cNvSpPr/>
              <p:nvPr/>
            </p:nvSpPr>
            <p:spPr>
              <a:xfrm>
                <a:off x="1102742" y="3561071"/>
                <a:ext cx="1962615" cy="88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B8EC172-38DC-441B-A0B8-6CBB2AC48AC3}"/>
                  </a:ext>
                </a:extLst>
              </p:cNvPr>
              <p:cNvGrpSpPr/>
              <p:nvPr/>
            </p:nvGrpSpPr>
            <p:grpSpPr>
              <a:xfrm>
                <a:off x="1102741" y="1613173"/>
                <a:ext cx="1962614" cy="1962614"/>
                <a:chOff x="1102741" y="1613173"/>
                <a:chExt cx="1962614" cy="1962614"/>
              </a:xfrm>
            </p:grpSpPr>
            <p:sp>
              <p:nvSpPr>
                <p:cNvPr id="43" name="Freeform: Shape 42">
                  <a:extLst>
                    <a:ext uri="{FF2B5EF4-FFF2-40B4-BE49-F238E27FC236}">
                      <a16:creationId xmlns:a16="http://schemas.microsoft.com/office/drawing/2014/main" id="{C2054417-F065-4F64-BA55-C97C2800E797}"/>
                    </a:ext>
                  </a:extLst>
                </p:cNvPr>
                <p:cNvSpPr/>
                <p:nvPr/>
              </p:nvSpPr>
              <p:spPr>
                <a:xfrm>
                  <a:off x="1102741" y="1613173"/>
                  <a:ext cx="1962614" cy="1962614"/>
                </a:xfrm>
                <a:custGeom>
                  <a:avLst/>
                  <a:gdLst>
                    <a:gd name="connsiteX0" fmla="*/ 980075 w 1962614"/>
                    <a:gd name="connsiteY0" fmla="*/ 309487 h 1962614"/>
                    <a:gd name="connsiteX1" fmla="*/ 308258 w 1962614"/>
                    <a:gd name="connsiteY1" fmla="*/ 981304 h 1962614"/>
                    <a:gd name="connsiteX2" fmla="*/ 980075 w 1962614"/>
                    <a:gd name="connsiteY2" fmla="*/ 1653121 h 1962614"/>
                    <a:gd name="connsiteX3" fmla="*/ 1651892 w 1962614"/>
                    <a:gd name="connsiteY3" fmla="*/ 981304 h 1962614"/>
                    <a:gd name="connsiteX4" fmla="*/ 980075 w 1962614"/>
                    <a:gd name="connsiteY4" fmla="*/ 309487 h 1962614"/>
                    <a:gd name="connsiteX5" fmla="*/ 981307 w 1962614"/>
                    <a:gd name="connsiteY5" fmla="*/ 0 h 1962614"/>
                    <a:gd name="connsiteX6" fmla="*/ 1962614 w 1962614"/>
                    <a:gd name="connsiteY6" fmla="*/ 981307 h 1962614"/>
                    <a:gd name="connsiteX7" fmla="*/ 1962614 w 1962614"/>
                    <a:gd name="connsiteY7" fmla="*/ 1962614 h 1962614"/>
                    <a:gd name="connsiteX8" fmla="*/ 0 w 1962614"/>
                    <a:gd name="connsiteY8" fmla="*/ 1962614 h 1962614"/>
                    <a:gd name="connsiteX9" fmla="*/ 0 w 1962614"/>
                    <a:gd name="connsiteY9" fmla="*/ 981307 h 1962614"/>
                    <a:gd name="connsiteX10" fmla="*/ 981307 w 1962614"/>
                    <a:gd name="connsiteY10" fmla="*/ 0 h 196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2614" h="1962614">
                      <a:moveTo>
                        <a:pt x="980075" y="309487"/>
                      </a:moveTo>
                      <a:cubicBezTo>
                        <a:pt x="609041" y="309487"/>
                        <a:pt x="308258" y="610270"/>
                        <a:pt x="308258" y="981304"/>
                      </a:cubicBezTo>
                      <a:cubicBezTo>
                        <a:pt x="308258" y="1352338"/>
                        <a:pt x="609041" y="1653121"/>
                        <a:pt x="980075" y="1653121"/>
                      </a:cubicBezTo>
                      <a:cubicBezTo>
                        <a:pt x="1351109" y="1653121"/>
                        <a:pt x="1651892" y="1352338"/>
                        <a:pt x="1651892" y="981304"/>
                      </a:cubicBezTo>
                      <a:cubicBezTo>
                        <a:pt x="1651892" y="610270"/>
                        <a:pt x="1351109" y="309487"/>
                        <a:pt x="980075" y="309487"/>
                      </a:cubicBezTo>
                      <a:close/>
                      <a:moveTo>
                        <a:pt x="981307" y="0"/>
                      </a:moveTo>
                      <a:cubicBezTo>
                        <a:pt x="1523268" y="0"/>
                        <a:pt x="1962614" y="439346"/>
                        <a:pt x="1962614" y="981307"/>
                      </a:cubicBezTo>
                      <a:lnTo>
                        <a:pt x="1962614" y="1962614"/>
                      </a:lnTo>
                      <a:lnTo>
                        <a:pt x="0" y="1962614"/>
                      </a:lnTo>
                      <a:lnTo>
                        <a:pt x="0" y="981307"/>
                      </a:lnTo>
                      <a:cubicBezTo>
                        <a:pt x="0" y="439346"/>
                        <a:pt x="439346" y="0"/>
                        <a:pt x="981307" y="0"/>
                      </a:cubicBezTo>
                      <a:close/>
                    </a:path>
                  </a:pathLst>
                </a:custGeom>
                <a:solidFill>
                  <a:srgbClr val="5C6AC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7DA89490-9F62-4F4B-A6A0-68FC357EF6E2}"/>
                    </a:ext>
                  </a:extLst>
                </p:cNvPr>
                <p:cNvSpPr/>
                <p:nvPr/>
              </p:nvSpPr>
              <p:spPr>
                <a:xfrm>
                  <a:off x="1343323" y="1851667"/>
                  <a:ext cx="1478752" cy="1478752"/>
                </a:xfrm>
                <a:custGeom>
                  <a:avLst/>
                  <a:gdLst>
                    <a:gd name="connsiteX0" fmla="*/ 739376 w 1478752"/>
                    <a:gd name="connsiteY0" fmla="*/ 60269 h 1478752"/>
                    <a:gd name="connsiteX1" fmla="*/ 60269 w 1478752"/>
                    <a:gd name="connsiteY1" fmla="*/ 739376 h 1478752"/>
                    <a:gd name="connsiteX2" fmla="*/ 739376 w 1478752"/>
                    <a:gd name="connsiteY2" fmla="*/ 1418483 h 1478752"/>
                    <a:gd name="connsiteX3" fmla="*/ 1418483 w 1478752"/>
                    <a:gd name="connsiteY3" fmla="*/ 739376 h 1478752"/>
                    <a:gd name="connsiteX4" fmla="*/ 739376 w 1478752"/>
                    <a:gd name="connsiteY4" fmla="*/ 60269 h 1478752"/>
                    <a:gd name="connsiteX5" fmla="*/ 739376 w 1478752"/>
                    <a:gd name="connsiteY5" fmla="*/ 0 h 1478752"/>
                    <a:gd name="connsiteX6" fmla="*/ 1478752 w 1478752"/>
                    <a:gd name="connsiteY6" fmla="*/ 739376 h 1478752"/>
                    <a:gd name="connsiteX7" fmla="*/ 739376 w 1478752"/>
                    <a:gd name="connsiteY7" fmla="*/ 1478752 h 1478752"/>
                    <a:gd name="connsiteX8" fmla="*/ 0 w 1478752"/>
                    <a:gd name="connsiteY8" fmla="*/ 739376 h 1478752"/>
                    <a:gd name="connsiteX9" fmla="*/ 739376 w 1478752"/>
                    <a:gd name="connsiteY9" fmla="*/ 0 h 147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8752" h="1478752">
                      <a:moveTo>
                        <a:pt x="739376" y="60269"/>
                      </a:moveTo>
                      <a:cubicBezTo>
                        <a:pt x="364316" y="60269"/>
                        <a:pt x="60269" y="364316"/>
                        <a:pt x="60269" y="739376"/>
                      </a:cubicBezTo>
                      <a:cubicBezTo>
                        <a:pt x="60269" y="1114436"/>
                        <a:pt x="364316" y="1418483"/>
                        <a:pt x="739376" y="1418483"/>
                      </a:cubicBezTo>
                      <a:cubicBezTo>
                        <a:pt x="1114436" y="1418483"/>
                        <a:pt x="1418483" y="1114436"/>
                        <a:pt x="1418483" y="739376"/>
                      </a:cubicBezTo>
                      <a:cubicBezTo>
                        <a:pt x="1418483" y="364316"/>
                        <a:pt x="1114436" y="60269"/>
                        <a:pt x="739376" y="60269"/>
                      </a:cubicBezTo>
                      <a:close/>
                      <a:moveTo>
                        <a:pt x="739376" y="0"/>
                      </a:moveTo>
                      <a:cubicBezTo>
                        <a:pt x="1147722" y="0"/>
                        <a:pt x="1478752" y="331030"/>
                        <a:pt x="1478752" y="739376"/>
                      </a:cubicBezTo>
                      <a:cubicBezTo>
                        <a:pt x="1478752" y="1147722"/>
                        <a:pt x="1147722" y="1478752"/>
                        <a:pt x="739376" y="1478752"/>
                      </a:cubicBezTo>
                      <a:cubicBezTo>
                        <a:pt x="331030" y="1478752"/>
                        <a:pt x="0" y="1147722"/>
                        <a:pt x="0" y="739376"/>
                      </a:cubicBezTo>
                      <a:cubicBezTo>
                        <a:pt x="0" y="331030"/>
                        <a:pt x="331030" y="0"/>
                        <a:pt x="73937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61" name="TextBox 60">
              <a:extLst>
                <a:ext uri="{FF2B5EF4-FFF2-40B4-BE49-F238E27FC236}">
                  <a16:creationId xmlns:a16="http://schemas.microsoft.com/office/drawing/2014/main" id="{B2FF9251-F395-42A1-91C0-3BBD4EF453D3}"/>
                </a:ext>
              </a:extLst>
            </p:cNvPr>
            <p:cNvSpPr txBox="1"/>
            <p:nvPr/>
          </p:nvSpPr>
          <p:spPr>
            <a:xfrm>
              <a:off x="3625284" y="3398520"/>
              <a:ext cx="1899216" cy="584775"/>
            </a:xfrm>
            <a:prstGeom prst="rect">
              <a:avLst/>
            </a:prstGeom>
            <a:noFill/>
          </p:spPr>
          <p:txBody>
            <a:bodyPr wrap="square" rtlCol="0">
              <a:spAutoFit/>
            </a:bodyPr>
            <a:lstStyle/>
            <a:p>
              <a:pPr algn="ctr"/>
              <a:r>
                <a:rPr lang="en-US" sz="1600">
                  <a:solidFill>
                    <a:schemeClr val="tx1"/>
                  </a:solidFill>
                  <a:latin typeface="UTM Neo Sans Intel" panose="02040603050506020204" pitchFamily="18" charset="0"/>
                </a:rPr>
                <a:t>NGUYỄN THẠC HUY</a:t>
              </a:r>
            </a:p>
          </p:txBody>
        </p:sp>
        <p:sp>
          <p:nvSpPr>
            <p:cNvPr id="62" name="TextBox 61">
              <a:extLst>
                <a:ext uri="{FF2B5EF4-FFF2-40B4-BE49-F238E27FC236}">
                  <a16:creationId xmlns:a16="http://schemas.microsoft.com/office/drawing/2014/main" id="{D4C175FB-E24D-40B3-9DB6-D9F6C0A8DDED}"/>
                </a:ext>
              </a:extLst>
            </p:cNvPr>
            <p:cNvSpPr txBox="1"/>
            <p:nvPr/>
          </p:nvSpPr>
          <p:spPr>
            <a:xfrm>
              <a:off x="3670503" y="3769531"/>
              <a:ext cx="1808777" cy="307777"/>
            </a:xfrm>
            <a:prstGeom prst="rect">
              <a:avLst/>
            </a:prstGeom>
            <a:noFill/>
          </p:spPr>
          <p:txBody>
            <a:bodyPr wrap="square" rtlCol="0">
              <a:spAutoFit/>
            </a:bodyPr>
            <a:lstStyle/>
            <a:p>
              <a:pPr algn="ctr"/>
              <a:r>
                <a:rPr lang="en-US">
                  <a:solidFill>
                    <a:schemeClr val="tx1"/>
                  </a:solidFill>
                  <a:latin typeface="UTM Neo Sans Intel" panose="02040603050506020204" pitchFamily="18" charset="0"/>
                </a:rPr>
                <a:t>Làm Word</a:t>
              </a:r>
            </a:p>
          </p:txBody>
        </p:sp>
      </p:grpSp>
      <p:grpSp>
        <p:nvGrpSpPr>
          <p:cNvPr id="2" name="Group 1">
            <a:extLst>
              <a:ext uri="{FF2B5EF4-FFF2-40B4-BE49-F238E27FC236}">
                <a16:creationId xmlns:a16="http://schemas.microsoft.com/office/drawing/2014/main" id="{70748497-D629-4EBF-BFB8-C4805F6CD3A5}"/>
              </a:ext>
            </a:extLst>
          </p:cNvPr>
          <p:cNvGrpSpPr/>
          <p:nvPr/>
        </p:nvGrpSpPr>
        <p:grpSpPr>
          <a:xfrm>
            <a:off x="6078642" y="1613173"/>
            <a:ext cx="1962616" cy="2829598"/>
            <a:chOff x="6078642" y="1613173"/>
            <a:chExt cx="1962616" cy="2829598"/>
          </a:xfrm>
        </p:grpSpPr>
        <p:pic>
          <p:nvPicPr>
            <p:cNvPr id="7170" name="Picture 2">
              <a:extLst>
                <a:ext uri="{FF2B5EF4-FFF2-40B4-BE49-F238E27FC236}">
                  <a16:creationId xmlns:a16="http://schemas.microsoft.com/office/drawing/2014/main" id="{CDA3CD7C-4E10-4DBA-9955-1990077FC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821" y="1919118"/>
              <a:ext cx="1405929" cy="140592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FB965D9-F1AB-4223-B959-0CB23E8B96E2}"/>
                </a:ext>
              </a:extLst>
            </p:cNvPr>
            <p:cNvGrpSpPr/>
            <p:nvPr/>
          </p:nvGrpSpPr>
          <p:grpSpPr>
            <a:xfrm>
              <a:off x="6078642" y="1613173"/>
              <a:ext cx="1962616" cy="2829598"/>
              <a:chOff x="1102741" y="1613173"/>
              <a:chExt cx="1962616" cy="2829598"/>
            </a:xfrm>
          </p:grpSpPr>
          <p:sp>
            <p:nvSpPr>
              <p:cNvPr id="46" name="Rectangle 45">
                <a:extLst>
                  <a:ext uri="{FF2B5EF4-FFF2-40B4-BE49-F238E27FC236}">
                    <a16:creationId xmlns:a16="http://schemas.microsoft.com/office/drawing/2014/main" id="{E667B1E7-B38D-4D8A-B977-FFF41013CDAF}"/>
                  </a:ext>
                </a:extLst>
              </p:cNvPr>
              <p:cNvSpPr/>
              <p:nvPr/>
            </p:nvSpPr>
            <p:spPr>
              <a:xfrm>
                <a:off x="1102742" y="3561071"/>
                <a:ext cx="1962615" cy="88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5A77554-F2A5-46D5-87C9-9F010BC2A8FC}"/>
                  </a:ext>
                </a:extLst>
              </p:cNvPr>
              <p:cNvGrpSpPr/>
              <p:nvPr/>
            </p:nvGrpSpPr>
            <p:grpSpPr>
              <a:xfrm>
                <a:off x="1102741" y="1613173"/>
                <a:ext cx="1962614" cy="1962614"/>
                <a:chOff x="1102741" y="1613173"/>
                <a:chExt cx="1962614" cy="1962614"/>
              </a:xfrm>
            </p:grpSpPr>
            <p:sp>
              <p:nvSpPr>
                <p:cNvPr id="48" name="Freeform: Shape 47">
                  <a:extLst>
                    <a:ext uri="{FF2B5EF4-FFF2-40B4-BE49-F238E27FC236}">
                      <a16:creationId xmlns:a16="http://schemas.microsoft.com/office/drawing/2014/main" id="{E05CB22B-EEDB-4246-99CC-15887256A4D0}"/>
                    </a:ext>
                  </a:extLst>
                </p:cNvPr>
                <p:cNvSpPr/>
                <p:nvPr/>
              </p:nvSpPr>
              <p:spPr>
                <a:xfrm>
                  <a:off x="1102741" y="1613173"/>
                  <a:ext cx="1962614" cy="1962614"/>
                </a:xfrm>
                <a:custGeom>
                  <a:avLst/>
                  <a:gdLst>
                    <a:gd name="connsiteX0" fmla="*/ 980075 w 1962614"/>
                    <a:gd name="connsiteY0" fmla="*/ 309487 h 1962614"/>
                    <a:gd name="connsiteX1" fmla="*/ 308258 w 1962614"/>
                    <a:gd name="connsiteY1" fmla="*/ 981304 h 1962614"/>
                    <a:gd name="connsiteX2" fmla="*/ 980075 w 1962614"/>
                    <a:gd name="connsiteY2" fmla="*/ 1653121 h 1962614"/>
                    <a:gd name="connsiteX3" fmla="*/ 1651892 w 1962614"/>
                    <a:gd name="connsiteY3" fmla="*/ 981304 h 1962614"/>
                    <a:gd name="connsiteX4" fmla="*/ 980075 w 1962614"/>
                    <a:gd name="connsiteY4" fmla="*/ 309487 h 1962614"/>
                    <a:gd name="connsiteX5" fmla="*/ 981307 w 1962614"/>
                    <a:gd name="connsiteY5" fmla="*/ 0 h 1962614"/>
                    <a:gd name="connsiteX6" fmla="*/ 1962614 w 1962614"/>
                    <a:gd name="connsiteY6" fmla="*/ 981307 h 1962614"/>
                    <a:gd name="connsiteX7" fmla="*/ 1962614 w 1962614"/>
                    <a:gd name="connsiteY7" fmla="*/ 1962614 h 1962614"/>
                    <a:gd name="connsiteX8" fmla="*/ 0 w 1962614"/>
                    <a:gd name="connsiteY8" fmla="*/ 1962614 h 1962614"/>
                    <a:gd name="connsiteX9" fmla="*/ 0 w 1962614"/>
                    <a:gd name="connsiteY9" fmla="*/ 981307 h 1962614"/>
                    <a:gd name="connsiteX10" fmla="*/ 981307 w 1962614"/>
                    <a:gd name="connsiteY10" fmla="*/ 0 h 196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2614" h="1962614">
                      <a:moveTo>
                        <a:pt x="980075" y="309487"/>
                      </a:moveTo>
                      <a:cubicBezTo>
                        <a:pt x="609041" y="309487"/>
                        <a:pt x="308258" y="610270"/>
                        <a:pt x="308258" y="981304"/>
                      </a:cubicBezTo>
                      <a:cubicBezTo>
                        <a:pt x="308258" y="1352338"/>
                        <a:pt x="609041" y="1653121"/>
                        <a:pt x="980075" y="1653121"/>
                      </a:cubicBezTo>
                      <a:cubicBezTo>
                        <a:pt x="1351109" y="1653121"/>
                        <a:pt x="1651892" y="1352338"/>
                        <a:pt x="1651892" y="981304"/>
                      </a:cubicBezTo>
                      <a:cubicBezTo>
                        <a:pt x="1651892" y="610270"/>
                        <a:pt x="1351109" y="309487"/>
                        <a:pt x="980075" y="309487"/>
                      </a:cubicBezTo>
                      <a:close/>
                      <a:moveTo>
                        <a:pt x="981307" y="0"/>
                      </a:moveTo>
                      <a:cubicBezTo>
                        <a:pt x="1523268" y="0"/>
                        <a:pt x="1962614" y="439346"/>
                        <a:pt x="1962614" y="981307"/>
                      </a:cubicBezTo>
                      <a:lnTo>
                        <a:pt x="1962614" y="1962614"/>
                      </a:lnTo>
                      <a:lnTo>
                        <a:pt x="0" y="1962614"/>
                      </a:lnTo>
                      <a:lnTo>
                        <a:pt x="0" y="981307"/>
                      </a:lnTo>
                      <a:cubicBezTo>
                        <a:pt x="0" y="439346"/>
                        <a:pt x="439346" y="0"/>
                        <a:pt x="981307" y="0"/>
                      </a:cubicBezTo>
                      <a:close/>
                    </a:path>
                  </a:pathLst>
                </a:custGeom>
                <a:solidFill>
                  <a:srgbClr val="5C6AC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3D05D509-9920-481E-A3BC-B765FD8C6EF7}"/>
                    </a:ext>
                  </a:extLst>
                </p:cNvPr>
                <p:cNvSpPr/>
                <p:nvPr/>
              </p:nvSpPr>
              <p:spPr>
                <a:xfrm>
                  <a:off x="1343323" y="1851667"/>
                  <a:ext cx="1478752" cy="1478752"/>
                </a:xfrm>
                <a:custGeom>
                  <a:avLst/>
                  <a:gdLst>
                    <a:gd name="connsiteX0" fmla="*/ 739376 w 1478752"/>
                    <a:gd name="connsiteY0" fmla="*/ 60269 h 1478752"/>
                    <a:gd name="connsiteX1" fmla="*/ 60269 w 1478752"/>
                    <a:gd name="connsiteY1" fmla="*/ 739376 h 1478752"/>
                    <a:gd name="connsiteX2" fmla="*/ 739376 w 1478752"/>
                    <a:gd name="connsiteY2" fmla="*/ 1418483 h 1478752"/>
                    <a:gd name="connsiteX3" fmla="*/ 1418483 w 1478752"/>
                    <a:gd name="connsiteY3" fmla="*/ 739376 h 1478752"/>
                    <a:gd name="connsiteX4" fmla="*/ 739376 w 1478752"/>
                    <a:gd name="connsiteY4" fmla="*/ 60269 h 1478752"/>
                    <a:gd name="connsiteX5" fmla="*/ 739376 w 1478752"/>
                    <a:gd name="connsiteY5" fmla="*/ 0 h 1478752"/>
                    <a:gd name="connsiteX6" fmla="*/ 1478752 w 1478752"/>
                    <a:gd name="connsiteY6" fmla="*/ 739376 h 1478752"/>
                    <a:gd name="connsiteX7" fmla="*/ 739376 w 1478752"/>
                    <a:gd name="connsiteY7" fmla="*/ 1478752 h 1478752"/>
                    <a:gd name="connsiteX8" fmla="*/ 0 w 1478752"/>
                    <a:gd name="connsiteY8" fmla="*/ 739376 h 1478752"/>
                    <a:gd name="connsiteX9" fmla="*/ 739376 w 1478752"/>
                    <a:gd name="connsiteY9" fmla="*/ 0 h 147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8752" h="1478752">
                      <a:moveTo>
                        <a:pt x="739376" y="60269"/>
                      </a:moveTo>
                      <a:cubicBezTo>
                        <a:pt x="364316" y="60269"/>
                        <a:pt x="60269" y="364316"/>
                        <a:pt x="60269" y="739376"/>
                      </a:cubicBezTo>
                      <a:cubicBezTo>
                        <a:pt x="60269" y="1114436"/>
                        <a:pt x="364316" y="1418483"/>
                        <a:pt x="739376" y="1418483"/>
                      </a:cubicBezTo>
                      <a:cubicBezTo>
                        <a:pt x="1114436" y="1418483"/>
                        <a:pt x="1418483" y="1114436"/>
                        <a:pt x="1418483" y="739376"/>
                      </a:cubicBezTo>
                      <a:cubicBezTo>
                        <a:pt x="1418483" y="364316"/>
                        <a:pt x="1114436" y="60269"/>
                        <a:pt x="739376" y="60269"/>
                      </a:cubicBezTo>
                      <a:close/>
                      <a:moveTo>
                        <a:pt x="739376" y="0"/>
                      </a:moveTo>
                      <a:cubicBezTo>
                        <a:pt x="1147722" y="0"/>
                        <a:pt x="1478752" y="331030"/>
                        <a:pt x="1478752" y="739376"/>
                      </a:cubicBezTo>
                      <a:cubicBezTo>
                        <a:pt x="1478752" y="1147722"/>
                        <a:pt x="1147722" y="1478752"/>
                        <a:pt x="739376" y="1478752"/>
                      </a:cubicBezTo>
                      <a:cubicBezTo>
                        <a:pt x="331030" y="1478752"/>
                        <a:pt x="0" y="1147722"/>
                        <a:pt x="0" y="739376"/>
                      </a:cubicBezTo>
                      <a:cubicBezTo>
                        <a:pt x="0" y="331030"/>
                        <a:pt x="331030" y="0"/>
                        <a:pt x="73937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65" name="Group 64">
              <a:extLst>
                <a:ext uri="{FF2B5EF4-FFF2-40B4-BE49-F238E27FC236}">
                  <a16:creationId xmlns:a16="http://schemas.microsoft.com/office/drawing/2014/main" id="{F70A51A6-370D-4426-99ED-6428421E5E05}"/>
                </a:ext>
              </a:extLst>
            </p:cNvPr>
            <p:cNvGrpSpPr/>
            <p:nvPr/>
          </p:nvGrpSpPr>
          <p:grpSpPr>
            <a:xfrm>
              <a:off x="6108992" y="3398520"/>
              <a:ext cx="1899216" cy="678788"/>
              <a:chOff x="3733800" y="3398520"/>
              <a:chExt cx="1760220" cy="678788"/>
            </a:xfrm>
          </p:grpSpPr>
          <p:sp>
            <p:nvSpPr>
              <p:cNvPr id="66" name="TextBox 65">
                <a:extLst>
                  <a:ext uri="{FF2B5EF4-FFF2-40B4-BE49-F238E27FC236}">
                    <a16:creationId xmlns:a16="http://schemas.microsoft.com/office/drawing/2014/main" id="{377EB76A-0264-439A-A849-4D890C560CA8}"/>
                  </a:ext>
                </a:extLst>
              </p:cNvPr>
              <p:cNvSpPr txBox="1"/>
              <p:nvPr/>
            </p:nvSpPr>
            <p:spPr>
              <a:xfrm>
                <a:off x="3733800" y="3398520"/>
                <a:ext cx="1760220" cy="338554"/>
              </a:xfrm>
              <a:prstGeom prst="rect">
                <a:avLst/>
              </a:prstGeom>
              <a:noFill/>
            </p:spPr>
            <p:txBody>
              <a:bodyPr wrap="square" rtlCol="0">
                <a:spAutoFit/>
              </a:bodyPr>
              <a:lstStyle/>
              <a:p>
                <a:pPr algn="ctr"/>
                <a:r>
                  <a:rPr lang="en-US" sz="1600">
                    <a:solidFill>
                      <a:schemeClr val="tx1"/>
                    </a:solidFill>
                    <a:latin typeface="UTM Neo Sans Intel" panose="02040603050506020204" pitchFamily="18" charset="0"/>
                  </a:rPr>
                  <a:t>NGUYỄN ĐỨC DŨNG</a:t>
                </a:r>
              </a:p>
            </p:txBody>
          </p:sp>
          <p:sp>
            <p:nvSpPr>
              <p:cNvPr id="67" name="TextBox 66">
                <a:extLst>
                  <a:ext uri="{FF2B5EF4-FFF2-40B4-BE49-F238E27FC236}">
                    <a16:creationId xmlns:a16="http://schemas.microsoft.com/office/drawing/2014/main" id="{09379386-50BF-4E10-B218-24FF9B9CFFC8}"/>
                  </a:ext>
                </a:extLst>
              </p:cNvPr>
              <p:cNvSpPr txBox="1"/>
              <p:nvPr/>
            </p:nvSpPr>
            <p:spPr>
              <a:xfrm>
                <a:off x="3775710" y="3769531"/>
                <a:ext cx="1676400" cy="307777"/>
              </a:xfrm>
              <a:prstGeom prst="rect">
                <a:avLst/>
              </a:prstGeom>
              <a:noFill/>
            </p:spPr>
            <p:txBody>
              <a:bodyPr wrap="square" rtlCol="0">
                <a:spAutoFit/>
              </a:bodyPr>
              <a:lstStyle/>
              <a:p>
                <a:pPr algn="ctr"/>
                <a:r>
                  <a:rPr lang="en-US">
                    <a:solidFill>
                      <a:schemeClr val="tx1"/>
                    </a:solidFill>
                    <a:latin typeface="UTM Neo Sans Intel" panose="02040603050506020204" pitchFamily="18" charset="0"/>
                  </a:rPr>
                  <a:t>Làm Word</a:t>
                </a:r>
              </a:p>
            </p:txBody>
          </p:sp>
        </p:grpSp>
      </p:grpSp>
      <p:sp>
        <p:nvSpPr>
          <p:cNvPr id="68" name="Oval 67">
            <a:extLst>
              <a:ext uri="{FF2B5EF4-FFF2-40B4-BE49-F238E27FC236}">
                <a16:creationId xmlns:a16="http://schemas.microsoft.com/office/drawing/2014/main" id="{317E5763-2A07-4247-BC0C-AFCC94A3E38E}"/>
              </a:ext>
            </a:extLst>
          </p:cNvPr>
          <p:cNvSpPr/>
          <p:nvPr/>
        </p:nvSpPr>
        <p:spPr>
          <a:xfrm>
            <a:off x="1196840" y="4145846"/>
            <a:ext cx="4282440" cy="4282440"/>
          </a:xfrm>
          <a:prstGeom prst="ellipse">
            <a:avLst/>
          </a:prstGeom>
          <a:gradFill flip="none" rotWithShape="1">
            <a:gsLst>
              <a:gs pos="0">
                <a:srgbClr val="DAADFC">
                  <a:shade val="30000"/>
                  <a:satMod val="115000"/>
                </a:srgbClr>
              </a:gs>
              <a:gs pos="50000">
                <a:srgbClr val="DAADFC">
                  <a:shade val="67500"/>
                  <a:satMod val="115000"/>
                </a:srgbClr>
              </a:gs>
              <a:gs pos="100000">
                <a:srgbClr val="DAADFC">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551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7363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thành phần của 1 Email</a:t>
            </a:r>
            <a:endParaRPr/>
          </a:p>
        </p:txBody>
      </p:sp>
      <p:sp>
        <p:nvSpPr>
          <p:cNvPr id="1918" name="Google Shape;1918;p44"/>
          <p:cNvSpPr txBox="1">
            <a:spLocks noGrp="1"/>
          </p:cNvSpPr>
          <p:nvPr>
            <p:ph type="subTitle" idx="3"/>
          </p:nvPr>
        </p:nvSpPr>
        <p:spPr>
          <a:xfrm>
            <a:off x="720000" y="1358244"/>
            <a:ext cx="3357300" cy="3346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Nội dung</a:t>
            </a:r>
            <a:endParaRPr lang="vi-VN"/>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Rectangle: Rounded Corners 44">
            <a:extLst>
              <a:ext uri="{FF2B5EF4-FFF2-40B4-BE49-F238E27FC236}">
                <a16:creationId xmlns:a16="http://schemas.microsoft.com/office/drawing/2014/main" id="{EB93E261-923F-4C6C-84BC-12B13D2313C8}"/>
              </a:ext>
            </a:extLst>
          </p:cNvPr>
          <p:cNvSpPr/>
          <p:nvPr/>
        </p:nvSpPr>
        <p:spPr>
          <a:xfrm>
            <a:off x="2912321" y="2139533"/>
            <a:ext cx="3319358" cy="2267616"/>
          </a:xfrm>
          <a:prstGeom prst="roundRect">
            <a:avLst>
              <a:gd name="adj" fmla="val 11686"/>
            </a:avLst>
          </a:prstGeom>
          <a:solidFill>
            <a:srgbClr val="FFEDB5"/>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171450" indent="-171450">
              <a:lnSpc>
                <a:spcPct val="150000"/>
              </a:lnSpc>
              <a:buFont typeface="Arial" panose="020B0604020202020204" pitchFamily="34" charset="0"/>
              <a:buChar char="•"/>
            </a:pPr>
            <a:r>
              <a:rPr lang="en-US"/>
              <a:t>To</a:t>
            </a:r>
          </a:p>
          <a:p>
            <a:pPr marL="171450" indent="-171450">
              <a:lnSpc>
                <a:spcPct val="150000"/>
              </a:lnSpc>
              <a:buFont typeface="Arial" panose="020B0604020202020204" pitchFamily="34" charset="0"/>
              <a:buChar char="•"/>
            </a:pPr>
            <a:r>
              <a:rPr lang="en-US"/>
              <a:t>Cc - Copy carbon</a:t>
            </a:r>
          </a:p>
          <a:p>
            <a:pPr marL="171450" indent="-171450">
              <a:lnSpc>
                <a:spcPct val="150000"/>
              </a:lnSpc>
              <a:buFont typeface="Arial" panose="020B0604020202020204" pitchFamily="34" charset="0"/>
              <a:buChar char="•"/>
            </a:pPr>
            <a:r>
              <a:rPr lang="en-US"/>
              <a:t>Bcc - Blind copy carborn</a:t>
            </a:r>
          </a:p>
          <a:p>
            <a:pPr marL="171450" indent="-171450">
              <a:lnSpc>
                <a:spcPct val="150000"/>
              </a:lnSpc>
              <a:buFont typeface="Arial" panose="020B0604020202020204" pitchFamily="34" charset="0"/>
              <a:buChar char="•"/>
            </a:pPr>
            <a:r>
              <a:rPr lang="en-US"/>
              <a:t>From</a:t>
            </a:r>
          </a:p>
          <a:p>
            <a:pPr marL="171450" indent="-171450">
              <a:lnSpc>
                <a:spcPct val="150000"/>
              </a:lnSpc>
              <a:buFont typeface="Arial" panose="020B0604020202020204" pitchFamily="34" charset="0"/>
              <a:buChar char="•"/>
            </a:pPr>
            <a:r>
              <a:rPr lang="en-US"/>
              <a:t>Reply-To</a:t>
            </a:r>
          </a:p>
          <a:p>
            <a:pPr marL="171450" indent="-171450">
              <a:lnSpc>
                <a:spcPct val="150000"/>
              </a:lnSpc>
              <a:buFont typeface="Arial" panose="020B0604020202020204" pitchFamily="34" charset="0"/>
              <a:buChar char="•"/>
            </a:pPr>
            <a:r>
              <a:rPr lang="en-US"/>
              <a:t>Sender</a:t>
            </a:r>
          </a:p>
          <a:p>
            <a:pPr marL="171450" indent="-171450">
              <a:lnSpc>
                <a:spcPct val="150000"/>
              </a:lnSpc>
              <a:buFont typeface="Arial" panose="020B0604020202020204" pitchFamily="34" charset="0"/>
              <a:buChar char="•"/>
            </a:pPr>
            <a:r>
              <a:rPr lang="en-US"/>
              <a:t>Subject</a:t>
            </a:r>
          </a:p>
          <a:p>
            <a:pPr marL="171450" indent="-171450">
              <a:lnSpc>
                <a:spcPct val="150000"/>
              </a:lnSpc>
              <a:buFont typeface="Arial" panose="020B0604020202020204" pitchFamily="34" charset="0"/>
              <a:buChar char="•"/>
            </a:pPr>
            <a:r>
              <a:rPr lang="en-US"/>
              <a:t>Date</a:t>
            </a:r>
          </a:p>
          <a:p>
            <a:pPr marL="171450" indent="-171450">
              <a:lnSpc>
                <a:spcPct val="150000"/>
              </a:lnSpc>
              <a:buFont typeface="Arial" panose="020B0604020202020204" pitchFamily="34" charset="0"/>
              <a:buChar char="•"/>
            </a:pPr>
            <a:r>
              <a:rPr lang="en-US"/>
              <a:t>MIME-Version</a:t>
            </a:r>
          </a:p>
          <a:p>
            <a:pPr marL="171450" indent="-171450">
              <a:lnSpc>
                <a:spcPct val="150000"/>
              </a:lnSpc>
              <a:buFont typeface="Arial" panose="020B0604020202020204" pitchFamily="34" charset="0"/>
              <a:buChar char="•"/>
            </a:pPr>
            <a:r>
              <a:rPr lang="en-US"/>
              <a:t>Priority</a:t>
            </a:r>
          </a:p>
          <a:p>
            <a:pPr algn="ctr"/>
            <a:endParaRPr lang="en-US"/>
          </a:p>
        </p:txBody>
      </p:sp>
      <p:grpSp>
        <p:nvGrpSpPr>
          <p:cNvPr id="9" name="Group 8">
            <a:extLst>
              <a:ext uri="{FF2B5EF4-FFF2-40B4-BE49-F238E27FC236}">
                <a16:creationId xmlns:a16="http://schemas.microsoft.com/office/drawing/2014/main" id="{A4F6B0CE-309F-4C12-A3B3-A27EA10223AD}"/>
              </a:ext>
            </a:extLst>
          </p:cNvPr>
          <p:cNvGrpSpPr/>
          <p:nvPr/>
        </p:nvGrpSpPr>
        <p:grpSpPr>
          <a:xfrm>
            <a:off x="2912321" y="2139533"/>
            <a:ext cx="3319358" cy="2267616"/>
            <a:chOff x="5059265" y="2385961"/>
            <a:chExt cx="1119606" cy="764858"/>
          </a:xfrm>
        </p:grpSpPr>
        <p:sp>
          <p:nvSpPr>
            <p:cNvPr id="10" name="Rectangle: Rounded Corners 9">
              <a:extLst>
                <a:ext uri="{FF2B5EF4-FFF2-40B4-BE49-F238E27FC236}">
                  <a16:creationId xmlns:a16="http://schemas.microsoft.com/office/drawing/2014/main" id="{730C4BD4-ED1B-4F91-AC06-F3AD82261605}"/>
                </a:ext>
              </a:extLst>
            </p:cNvPr>
            <p:cNvSpPr/>
            <p:nvPr/>
          </p:nvSpPr>
          <p:spPr>
            <a:xfrm>
              <a:off x="5059265" y="2385961"/>
              <a:ext cx="1119606" cy="764858"/>
            </a:xfrm>
            <a:prstGeom prst="roundRect">
              <a:avLst>
                <a:gd name="adj" fmla="val 11686"/>
              </a:avLst>
            </a:prstGeom>
            <a:solidFill>
              <a:srgbClr val="FFE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939BE5C-D026-4F00-84F0-4E7E95F40D4C}"/>
                </a:ext>
              </a:extLst>
            </p:cNvPr>
            <p:cNvGrpSpPr/>
            <p:nvPr/>
          </p:nvGrpSpPr>
          <p:grpSpPr>
            <a:xfrm>
              <a:off x="5062087" y="2385961"/>
              <a:ext cx="1113963" cy="764858"/>
              <a:chOff x="4039315" y="2576064"/>
              <a:chExt cx="1113963" cy="764858"/>
            </a:xfrm>
          </p:grpSpPr>
          <p:sp>
            <p:nvSpPr>
              <p:cNvPr id="17" name="Freeform: Shape 16">
                <a:extLst>
                  <a:ext uri="{FF2B5EF4-FFF2-40B4-BE49-F238E27FC236}">
                    <a16:creationId xmlns:a16="http://schemas.microsoft.com/office/drawing/2014/main" id="{FECCAF6C-F7BF-43D5-9161-DD8F424AAC46}"/>
                  </a:ext>
                </a:extLst>
              </p:cNvPr>
              <p:cNvSpPr/>
              <p:nvPr/>
            </p:nvSpPr>
            <p:spPr>
              <a:xfrm>
                <a:off x="4039315" y="2576064"/>
                <a:ext cx="1113963" cy="764858"/>
              </a:xfrm>
              <a:custGeom>
                <a:avLst/>
                <a:gdLst>
                  <a:gd name="connsiteX0" fmla="*/ 913617 w 1113963"/>
                  <a:gd name="connsiteY0" fmla="*/ 0 h 764858"/>
                  <a:gd name="connsiteX1" fmla="*/ 1024582 w 1113963"/>
                  <a:gd name="connsiteY1" fmla="*/ 0 h 764858"/>
                  <a:gd name="connsiteX2" fmla="*/ 1113963 w 1113963"/>
                  <a:gd name="connsiteY2" fmla="*/ 89381 h 764858"/>
                  <a:gd name="connsiteX3" fmla="*/ 1113963 w 1113963"/>
                  <a:gd name="connsiteY3" fmla="*/ 675477 h 764858"/>
                  <a:gd name="connsiteX4" fmla="*/ 1024582 w 1113963"/>
                  <a:gd name="connsiteY4" fmla="*/ 764858 h 764858"/>
                  <a:gd name="connsiteX5" fmla="*/ 83738 w 1113963"/>
                  <a:gd name="connsiteY5" fmla="*/ 764858 h 764858"/>
                  <a:gd name="connsiteX6" fmla="*/ 1381 w 1113963"/>
                  <a:gd name="connsiteY6" fmla="*/ 710268 h 764858"/>
                  <a:gd name="connsiteX7" fmla="*/ 0 w 1113963"/>
                  <a:gd name="connsiteY7" fmla="*/ 703425 h 7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963" h="764858">
                    <a:moveTo>
                      <a:pt x="913617" y="0"/>
                    </a:moveTo>
                    <a:lnTo>
                      <a:pt x="1024582" y="0"/>
                    </a:lnTo>
                    <a:cubicBezTo>
                      <a:pt x="1073946" y="0"/>
                      <a:pt x="1113963" y="40017"/>
                      <a:pt x="1113963" y="89381"/>
                    </a:cubicBezTo>
                    <a:lnTo>
                      <a:pt x="1113963" y="675477"/>
                    </a:lnTo>
                    <a:cubicBezTo>
                      <a:pt x="1113963" y="724841"/>
                      <a:pt x="1073946" y="764858"/>
                      <a:pt x="1024582" y="764858"/>
                    </a:cubicBezTo>
                    <a:lnTo>
                      <a:pt x="83738" y="764858"/>
                    </a:lnTo>
                    <a:cubicBezTo>
                      <a:pt x="46715" y="764858"/>
                      <a:pt x="14950" y="742349"/>
                      <a:pt x="1381" y="710268"/>
                    </a:cubicBezTo>
                    <a:lnTo>
                      <a:pt x="0" y="703425"/>
                    </a:lnTo>
                    <a:close/>
                  </a:path>
                </a:pathLst>
              </a:custGeom>
              <a:solidFill>
                <a:srgbClr val="FEE1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58995C9-5F46-4C9B-9E52-D44609EDD17E}"/>
                  </a:ext>
                </a:extLst>
              </p:cNvPr>
              <p:cNvSpPr/>
              <p:nvPr/>
            </p:nvSpPr>
            <p:spPr>
              <a:xfrm flipH="1">
                <a:off x="4593475" y="2848478"/>
                <a:ext cx="559803" cy="492444"/>
              </a:xfrm>
              <a:custGeom>
                <a:avLst/>
                <a:gdLst>
                  <a:gd name="connsiteX0" fmla="*/ 559803 w 559803"/>
                  <a:gd name="connsiteY0" fmla="*/ 0 h 492444"/>
                  <a:gd name="connsiteX1" fmla="*/ 0 w 559803"/>
                  <a:gd name="connsiteY1" fmla="*/ 431011 h 492444"/>
                  <a:gd name="connsiteX2" fmla="*/ 1381 w 559803"/>
                  <a:gd name="connsiteY2" fmla="*/ 437854 h 492444"/>
                  <a:gd name="connsiteX3" fmla="*/ 83738 w 559803"/>
                  <a:gd name="connsiteY3" fmla="*/ 492444 h 492444"/>
                  <a:gd name="connsiteX4" fmla="*/ 559803 w 559803"/>
                  <a:gd name="connsiteY4" fmla="*/ 492444 h 492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03" h="492444">
                    <a:moveTo>
                      <a:pt x="559803" y="0"/>
                    </a:moveTo>
                    <a:lnTo>
                      <a:pt x="0" y="431011"/>
                    </a:lnTo>
                    <a:lnTo>
                      <a:pt x="1381" y="437854"/>
                    </a:lnTo>
                    <a:cubicBezTo>
                      <a:pt x="14950" y="469935"/>
                      <a:pt x="46715" y="492444"/>
                      <a:pt x="83738" y="492444"/>
                    </a:cubicBezTo>
                    <a:lnTo>
                      <a:pt x="559803" y="492444"/>
                    </a:lnTo>
                    <a:close/>
                  </a:path>
                </a:pathLst>
              </a:custGeom>
              <a:solidFill>
                <a:srgbClr val="FFC91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5695D3C4-AD5D-433E-A259-FAF2EF7314B9}"/>
                </a:ext>
              </a:extLst>
            </p:cNvPr>
            <p:cNvGrpSpPr/>
            <p:nvPr/>
          </p:nvGrpSpPr>
          <p:grpSpPr>
            <a:xfrm>
              <a:off x="5092792" y="2385961"/>
              <a:ext cx="1052552" cy="437162"/>
              <a:chOff x="4066029" y="2583007"/>
              <a:chExt cx="1052552" cy="437162"/>
            </a:xfrm>
          </p:grpSpPr>
          <p:grpSp>
            <p:nvGrpSpPr>
              <p:cNvPr id="13" name="Group 12">
                <a:extLst>
                  <a:ext uri="{FF2B5EF4-FFF2-40B4-BE49-F238E27FC236}">
                    <a16:creationId xmlns:a16="http://schemas.microsoft.com/office/drawing/2014/main" id="{E6B9E4D4-BFBD-4D60-9EE0-93063926D954}"/>
                  </a:ext>
                </a:extLst>
              </p:cNvPr>
              <p:cNvGrpSpPr/>
              <p:nvPr/>
            </p:nvGrpSpPr>
            <p:grpSpPr>
              <a:xfrm>
                <a:off x="4066029" y="2583007"/>
                <a:ext cx="1052552" cy="437162"/>
                <a:chOff x="4066029" y="2583007"/>
                <a:chExt cx="1052552" cy="437162"/>
              </a:xfrm>
              <a:solidFill>
                <a:srgbClr val="FFC61B"/>
              </a:solidFill>
            </p:grpSpPr>
            <p:sp>
              <p:nvSpPr>
                <p:cNvPr id="15" name="Freeform: Shape 14">
                  <a:extLst>
                    <a:ext uri="{FF2B5EF4-FFF2-40B4-BE49-F238E27FC236}">
                      <a16:creationId xmlns:a16="http://schemas.microsoft.com/office/drawing/2014/main" id="{ECB5AFC7-82F4-46A7-82F7-A322019D960D}"/>
                    </a:ext>
                  </a:extLst>
                </p:cNvPr>
                <p:cNvSpPr/>
                <p:nvPr/>
              </p:nvSpPr>
              <p:spPr>
                <a:xfrm>
                  <a:off x="4066029" y="2583007"/>
                  <a:ext cx="526276" cy="437162"/>
                </a:xfrm>
                <a:custGeom>
                  <a:avLst/>
                  <a:gdLst>
                    <a:gd name="connsiteX0" fmla="*/ 59528 w 526276"/>
                    <a:gd name="connsiteY0" fmla="*/ 0 h 437162"/>
                    <a:gd name="connsiteX1" fmla="*/ 526276 w 526276"/>
                    <a:gd name="connsiteY1" fmla="*/ 0 h 437162"/>
                    <a:gd name="connsiteX2" fmla="*/ 526276 w 526276"/>
                    <a:gd name="connsiteY2" fmla="*/ 437162 h 437162"/>
                    <a:gd name="connsiteX3" fmla="*/ 0 w 526276"/>
                    <a:gd name="connsiteY3" fmla="*/ 23702 h 437162"/>
                    <a:gd name="connsiteX4" fmla="*/ 24737 w 526276"/>
                    <a:gd name="connsiteY4" fmla="*/ 7024 h 437162"/>
                    <a:gd name="connsiteX5" fmla="*/ 59528 w 526276"/>
                    <a:gd name="connsiteY5" fmla="*/ 0 h 43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276" h="437162">
                      <a:moveTo>
                        <a:pt x="59528" y="0"/>
                      </a:moveTo>
                      <a:lnTo>
                        <a:pt x="526276" y="0"/>
                      </a:lnTo>
                      <a:lnTo>
                        <a:pt x="526276" y="437162"/>
                      </a:lnTo>
                      <a:lnTo>
                        <a:pt x="0" y="23702"/>
                      </a:lnTo>
                      <a:lnTo>
                        <a:pt x="24737" y="7024"/>
                      </a:lnTo>
                      <a:cubicBezTo>
                        <a:pt x="35430" y="2501"/>
                        <a:pt x="47187" y="0"/>
                        <a:pt x="595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432D7F9A-E070-4F87-94EC-E9F7A43A94A6}"/>
                    </a:ext>
                  </a:extLst>
                </p:cNvPr>
                <p:cNvSpPr/>
                <p:nvPr/>
              </p:nvSpPr>
              <p:spPr>
                <a:xfrm flipH="1">
                  <a:off x="4592305" y="2583007"/>
                  <a:ext cx="526276" cy="437162"/>
                </a:xfrm>
                <a:custGeom>
                  <a:avLst/>
                  <a:gdLst>
                    <a:gd name="connsiteX0" fmla="*/ 59528 w 526276"/>
                    <a:gd name="connsiteY0" fmla="*/ 0 h 437162"/>
                    <a:gd name="connsiteX1" fmla="*/ 526276 w 526276"/>
                    <a:gd name="connsiteY1" fmla="*/ 0 h 437162"/>
                    <a:gd name="connsiteX2" fmla="*/ 526276 w 526276"/>
                    <a:gd name="connsiteY2" fmla="*/ 437162 h 437162"/>
                    <a:gd name="connsiteX3" fmla="*/ 0 w 526276"/>
                    <a:gd name="connsiteY3" fmla="*/ 23702 h 437162"/>
                    <a:gd name="connsiteX4" fmla="*/ 24737 w 526276"/>
                    <a:gd name="connsiteY4" fmla="*/ 7024 h 437162"/>
                    <a:gd name="connsiteX5" fmla="*/ 59528 w 526276"/>
                    <a:gd name="connsiteY5" fmla="*/ 0 h 43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276" h="437162">
                      <a:moveTo>
                        <a:pt x="59528" y="0"/>
                      </a:moveTo>
                      <a:lnTo>
                        <a:pt x="526276" y="0"/>
                      </a:lnTo>
                      <a:lnTo>
                        <a:pt x="526276" y="437162"/>
                      </a:lnTo>
                      <a:lnTo>
                        <a:pt x="0" y="23702"/>
                      </a:lnTo>
                      <a:lnTo>
                        <a:pt x="24737" y="7024"/>
                      </a:lnTo>
                      <a:cubicBezTo>
                        <a:pt x="35430" y="2501"/>
                        <a:pt x="47187" y="0"/>
                        <a:pt x="595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4" name="Freeform: Shape 13">
                <a:extLst>
                  <a:ext uri="{FF2B5EF4-FFF2-40B4-BE49-F238E27FC236}">
                    <a16:creationId xmlns:a16="http://schemas.microsoft.com/office/drawing/2014/main" id="{41677471-CA4C-45EC-98C4-9B74F306B66E}"/>
                  </a:ext>
                </a:extLst>
              </p:cNvPr>
              <p:cNvSpPr/>
              <p:nvPr/>
            </p:nvSpPr>
            <p:spPr>
              <a:xfrm flipH="1">
                <a:off x="4592305" y="2583007"/>
                <a:ext cx="526276" cy="437162"/>
              </a:xfrm>
              <a:custGeom>
                <a:avLst/>
                <a:gdLst>
                  <a:gd name="connsiteX0" fmla="*/ 59528 w 526276"/>
                  <a:gd name="connsiteY0" fmla="*/ 0 h 437162"/>
                  <a:gd name="connsiteX1" fmla="*/ 526276 w 526276"/>
                  <a:gd name="connsiteY1" fmla="*/ 0 h 437162"/>
                  <a:gd name="connsiteX2" fmla="*/ 526276 w 526276"/>
                  <a:gd name="connsiteY2" fmla="*/ 437162 h 437162"/>
                  <a:gd name="connsiteX3" fmla="*/ 0 w 526276"/>
                  <a:gd name="connsiteY3" fmla="*/ 23702 h 437162"/>
                  <a:gd name="connsiteX4" fmla="*/ 24737 w 526276"/>
                  <a:gd name="connsiteY4" fmla="*/ 7024 h 437162"/>
                  <a:gd name="connsiteX5" fmla="*/ 59528 w 526276"/>
                  <a:gd name="connsiteY5" fmla="*/ 0 h 43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276" h="437162">
                    <a:moveTo>
                      <a:pt x="59528" y="0"/>
                    </a:moveTo>
                    <a:lnTo>
                      <a:pt x="526276" y="0"/>
                    </a:lnTo>
                    <a:lnTo>
                      <a:pt x="526276" y="437162"/>
                    </a:lnTo>
                    <a:lnTo>
                      <a:pt x="0" y="23702"/>
                    </a:lnTo>
                    <a:lnTo>
                      <a:pt x="24737" y="7024"/>
                    </a:lnTo>
                    <a:cubicBezTo>
                      <a:pt x="35430" y="2501"/>
                      <a:pt x="47187" y="0"/>
                      <a:pt x="59528" y="0"/>
                    </a:cubicBezTo>
                    <a:close/>
                  </a:path>
                </a:pathLst>
              </a:custGeom>
              <a:solidFill>
                <a:srgbClr val="D48B0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9" name="Freeform: Shape 18">
            <a:extLst>
              <a:ext uri="{FF2B5EF4-FFF2-40B4-BE49-F238E27FC236}">
                <a16:creationId xmlns:a16="http://schemas.microsoft.com/office/drawing/2014/main" id="{6F42CEF6-0176-4900-B4E7-FB33DA4B4D48}"/>
              </a:ext>
            </a:extLst>
          </p:cNvPr>
          <p:cNvSpPr/>
          <p:nvPr/>
        </p:nvSpPr>
        <p:spPr>
          <a:xfrm>
            <a:off x="2909894" y="991017"/>
            <a:ext cx="3305090" cy="3416132"/>
          </a:xfrm>
          <a:custGeom>
            <a:avLst/>
            <a:gdLst>
              <a:gd name="connsiteX0" fmla="*/ 562625 w 1119606"/>
              <a:gd name="connsiteY0" fmla="*/ 0 h 1157221"/>
              <a:gd name="connsiteX1" fmla="*/ 1088901 w 1119606"/>
              <a:gd name="connsiteY1" fmla="*/ 413460 h 1157221"/>
              <a:gd name="connsiteX2" fmla="*/ 1087395 w 1119606"/>
              <a:gd name="connsiteY2" fmla="*/ 414475 h 1157221"/>
              <a:gd name="connsiteX3" fmla="*/ 1093427 w 1119606"/>
              <a:gd name="connsiteY3" fmla="*/ 418542 h 1157221"/>
              <a:gd name="connsiteX4" fmla="*/ 1119606 w 1119606"/>
              <a:gd name="connsiteY4" fmla="*/ 481744 h 1157221"/>
              <a:gd name="connsiteX5" fmla="*/ 1119606 w 1119606"/>
              <a:gd name="connsiteY5" fmla="*/ 1067840 h 1157221"/>
              <a:gd name="connsiteX6" fmla="*/ 1030225 w 1119606"/>
              <a:gd name="connsiteY6" fmla="*/ 1157221 h 1157221"/>
              <a:gd name="connsiteX7" fmla="*/ 89381 w 1119606"/>
              <a:gd name="connsiteY7" fmla="*/ 1157221 h 1157221"/>
              <a:gd name="connsiteX8" fmla="*/ 0 w 1119606"/>
              <a:gd name="connsiteY8" fmla="*/ 1067840 h 1157221"/>
              <a:gd name="connsiteX9" fmla="*/ 0 w 1119606"/>
              <a:gd name="connsiteY9" fmla="*/ 481744 h 1157221"/>
              <a:gd name="connsiteX10" fmla="*/ 26179 w 1119606"/>
              <a:gd name="connsiteY10" fmla="*/ 418542 h 1157221"/>
              <a:gd name="connsiteX11" fmla="*/ 52279 w 1119606"/>
              <a:gd name="connsiteY11" fmla="*/ 400946 h 115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9606" h="1157221">
                <a:moveTo>
                  <a:pt x="562625" y="0"/>
                </a:moveTo>
                <a:lnTo>
                  <a:pt x="1088901" y="413460"/>
                </a:lnTo>
                <a:lnTo>
                  <a:pt x="1087395" y="414475"/>
                </a:lnTo>
                <a:lnTo>
                  <a:pt x="1093427" y="418542"/>
                </a:lnTo>
                <a:cubicBezTo>
                  <a:pt x="1109602" y="434717"/>
                  <a:pt x="1119606" y="457062"/>
                  <a:pt x="1119606" y="481744"/>
                </a:cubicBezTo>
                <a:lnTo>
                  <a:pt x="1119606" y="1067840"/>
                </a:lnTo>
                <a:cubicBezTo>
                  <a:pt x="1119606" y="1117204"/>
                  <a:pt x="1079589" y="1157221"/>
                  <a:pt x="1030225" y="1157221"/>
                </a:cubicBezTo>
                <a:lnTo>
                  <a:pt x="89381" y="1157221"/>
                </a:lnTo>
                <a:cubicBezTo>
                  <a:pt x="40017" y="1157221"/>
                  <a:pt x="0" y="1117204"/>
                  <a:pt x="0" y="1067840"/>
                </a:cubicBezTo>
                <a:lnTo>
                  <a:pt x="0" y="481744"/>
                </a:lnTo>
                <a:cubicBezTo>
                  <a:pt x="0" y="457062"/>
                  <a:pt x="10005" y="434717"/>
                  <a:pt x="26179" y="418542"/>
                </a:cubicBezTo>
                <a:lnTo>
                  <a:pt x="52279" y="400946"/>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73204F6E-6A57-41F4-BC58-6C85F131C258}"/>
              </a:ext>
            </a:extLst>
          </p:cNvPr>
          <p:cNvGrpSpPr/>
          <p:nvPr/>
        </p:nvGrpSpPr>
        <p:grpSpPr>
          <a:xfrm>
            <a:off x="3429653" y="1628579"/>
            <a:ext cx="2293506" cy="2763768"/>
            <a:chOff x="6590483" y="1888013"/>
            <a:chExt cx="815374" cy="982559"/>
          </a:xfrm>
        </p:grpSpPr>
        <p:sp>
          <p:nvSpPr>
            <p:cNvPr id="21" name="Rectangle: Rounded Corners 20">
              <a:extLst>
                <a:ext uri="{FF2B5EF4-FFF2-40B4-BE49-F238E27FC236}">
                  <a16:creationId xmlns:a16="http://schemas.microsoft.com/office/drawing/2014/main" id="{2115CE2C-7D23-409F-BDCB-B781C3122942}"/>
                </a:ext>
              </a:extLst>
            </p:cNvPr>
            <p:cNvSpPr/>
            <p:nvPr/>
          </p:nvSpPr>
          <p:spPr>
            <a:xfrm rot="16200000">
              <a:off x="6506890" y="1971606"/>
              <a:ext cx="982559" cy="815374"/>
            </a:xfrm>
            <a:prstGeom prst="roundRect">
              <a:avLst>
                <a:gd name="adj" fmla="val 11686"/>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666C619-381B-415F-81EE-3560AE643A0E}"/>
                </a:ext>
              </a:extLst>
            </p:cNvPr>
            <p:cNvCxnSpPr/>
            <p:nvPr/>
          </p:nvCxnSpPr>
          <p:spPr>
            <a:xfrm>
              <a:off x="6663690" y="1988820"/>
              <a:ext cx="255270" cy="0"/>
            </a:xfrm>
            <a:prstGeom prst="line">
              <a:avLst/>
            </a:prstGeom>
            <a:ln w="12700">
              <a:solidFill>
                <a:schemeClr val="bg1"/>
              </a:solidFill>
              <a:prstDash val="dash"/>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D26CA2-EA37-4665-A83E-BEC392E8D4B6}"/>
                </a:ext>
              </a:extLst>
            </p:cNvPr>
            <p:cNvCxnSpPr>
              <a:cxnSpLocks/>
            </p:cNvCxnSpPr>
            <p:nvPr/>
          </p:nvCxnSpPr>
          <p:spPr>
            <a:xfrm>
              <a:off x="6663690" y="2061210"/>
              <a:ext cx="445770" cy="0"/>
            </a:xfrm>
            <a:prstGeom prst="line">
              <a:avLst/>
            </a:prstGeom>
            <a:ln w="12700">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1781F1-0A72-4B9A-9C9B-8C7A0604C0E5}"/>
                </a:ext>
              </a:extLst>
            </p:cNvPr>
            <p:cNvCxnSpPr>
              <a:cxnSpLocks/>
            </p:cNvCxnSpPr>
            <p:nvPr/>
          </p:nvCxnSpPr>
          <p:spPr>
            <a:xfrm>
              <a:off x="6663690" y="2137410"/>
              <a:ext cx="640080" cy="0"/>
            </a:xfrm>
            <a:prstGeom prst="line">
              <a:avLst/>
            </a:prstGeom>
            <a:ln w="12700">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766CFC-B986-4BD5-89C2-0221F1965BD9}"/>
                </a:ext>
              </a:extLst>
            </p:cNvPr>
            <p:cNvCxnSpPr>
              <a:cxnSpLocks/>
            </p:cNvCxnSpPr>
            <p:nvPr/>
          </p:nvCxnSpPr>
          <p:spPr>
            <a:xfrm>
              <a:off x="6663690" y="2205990"/>
              <a:ext cx="640080" cy="0"/>
            </a:xfrm>
            <a:prstGeom prst="line">
              <a:avLst/>
            </a:prstGeom>
            <a:ln w="12700">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AEF09B-5534-4237-A210-AE595BC39FCE}"/>
                </a:ext>
              </a:extLst>
            </p:cNvPr>
            <p:cNvCxnSpPr>
              <a:cxnSpLocks/>
            </p:cNvCxnSpPr>
            <p:nvPr/>
          </p:nvCxnSpPr>
          <p:spPr>
            <a:xfrm>
              <a:off x="6663690" y="2290024"/>
              <a:ext cx="320040" cy="0"/>
            </a:xfrm>
            <a:prstGeom prst="line">
              <a:avLst/>
            </a:prstGeom>
            <a:ln w="12700">
              <a:solidFill>
                <a:schemeClr val="bg1"/>
              </a:solidFill>
              <a:prstDash val="dash"/>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D6025E-4D2E-400B-A6CA-2CB689CF852B}"/>
                </a:ext>
              </a:extLst>
            </p:cNvPr>
            <p:cNvCxnSpPr>
              <a:cxnSpLocks/>
            </p:cNvCxnSpPr>
            <p:nvPr/>
          </p:nvCxnSpPr>
          <p:spPr>
            <a:xfrm>
              <a:off x="6663690" y="2362414"/>
              <a:ext cx="445770" cy="0"/>
            </a:xfrm>
            <a:prstGeom prst="line">
              <a:avLst/>
            </a:prstGeom>
            <a:ln w="12700">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DA5BBE-1010-4975-AD94-153396E97BC0}"/>
                </a:ext>
              </a:extLst>
            </p:cNvPr>
            <p:cNvCxnSpPr>
              <a:cxnSpLocks/>
            </p:cNvCxnSpPr>
            <p:nvPr/>
          </p:nvCxnSpPr>
          <p:spPr>
            <a:xfrm>
              <a:off x="6663690" y="2438614"/>
              <a:ext cx="571500" cy="0"/>
            </a:xfrm>
            <a:prstGeom prst="line">
              <a:avLst/>
            </a:prstGeom>
            <a:ln w="12700">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A78B07-7E4C-4296-B2F5-027E2F40C228}"/>
                </a:ext>
              </a:extLst>
            </p:cNvPr>
            <p:cNvCxnSpPr>
              <a:cxnSpLocks/>
            </p:cNvCxnSpPr>
            <p:nvPr/>
          </p:nvCxnSpPr>
          <p:spPr>
            <a:xfrm>
              <a:off x="6663690" y="2507194"/>
              <a:ext cx="640080" cy="0"/>
            </a:xfrm>
            <a:prstGeom prst="line">
              <a:avLst/>
            </a:prstGeom>
            <a:ln w="12700">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BAB9C8D6-8B5F-4F20-BD79-593E6E6741B2}"/>
                </a:ext>
              </a:extLst>
            </p:cNvPr>
            <p:cNvPicPr>
              <a:picLocks noChangeAspect="1"/>
            </p:cNvPicPr>
            <p:nvPr/>
          </p:nvPicPr>
          <p:blipFill>
            <a:blip r:embed="rId3"/>
            <a:stretch>
              <a:fillRect/>
            </a:stretch>
          </p:blipFill>
          <p:spPr>
            <a:xfrm>
              <a:off x="7109460" y="2608375"/>
              <a:ext cx="161017" cy="161017"/>
            </a:xfrm>
            <a:prstGeom prst="rect">
              <a:avLst/>
            </a:prstGeom>
          </p:spPr>
        </p:pic>
      </p:grpSp>
      <p:grpSp>
        <p:nvGrpSpPr>
          <p:cNvPr id="31" name="Group 30">
            <a:extLst>
              <a:ext uri="{FF2B5EF4-FFF2-40B4-BE49-F238E27FC236}">
                <a16:creationId xmlns:a16="http://schemas.microsoft.com/office/drawing/2014/main" id="{88E55FF0-2B7A-4986-8E62-1F74F34AC276}"/>
              </a:ext>
            </a:extLst>
          </p:cNvPr>
          <p:cNvGrpSpPr/>
          <p:nvPr/>
        </p:nvGrpSpPr>
        <p:grpSpPr>
          <a:xfrm>
            <a:off x="2918225" y="2149278"/>
            <a:ext cx="3305090" cy="2257871"/>
            <a:chOff x="5259558" y="2643401"/>
            <a:chExt cx="1119606" cy="764858"/>
          </a:xfrm>
        </p:grpSpPr>
        <p:sp>
          <p:nvSpPr>
            <p:cNvPr id="32" name="Freeform: Shape 31">
              <a:extLst>
                <a:ext uri="{FF2B5EF4-FFF2-40B4-BE49-F238E27FC236}">
                  <a16:creationId xmlns:a16="http://schemas.microsoft.com/office/drawing/2014/main" id="{8111323E-2189-4178-B0B7-4AE43BB18ADD}"/>
                </a:ext>
              </a:extLst>
            </p:cNvPr>
            <p:cNvSpPr/>
            <p:nvPr/>
          </p:nvSpPr>
          <p:spPr>
            <a:xfrm flipH="1">
              <a:off x="5259558" y="2643401"/>
              <a:ext cx="1119606" cy="764858"/>
            </a:xfrm>
            <a:custGeom>
              <a:avLst/>
              <a:gdLst>
                <a:gd name="connsiteX0" fmla="*/ 1030225 w 1119606"/>
                <a:gd name="connsiteY0" fmla="*/ 0 h 764858"/>
                <a:gd name="connsiteX1" fmla="*/ 1026551 w 1119606"/>
                <a:gd name="connsiteY1" fmla="*/ 0 h 764858"/>
                <a:gd name="connsiteX2" fmla="*/ 1061342 w 1119606"/>
                <a:gd name="connsiteY2" fmla="*/ 7024 h 764858"/>
                <a:gd name="connsiteX3" fmla="*/ 1086079 w 1119606"/>
                <a:gd name="connsiteY3" fmla="*/ 23702 h 764858"/>
                <a:gd name="connsiteX4" fmla="*/ 559803 w 1119606"/>
                <a:gd name="connsiteY4" fmla="*/ 437162 h 764858"/>
                <a:gd name="connsiteX5" fmla="*/ 33527 w 1119606"/>
                <a:gd name="connsiteY5" fmla="*/ 23702 h 764858"/>
                <a:gd name="connsiteX6" fmla="*/ 58264 w 1119606"/>
                <a:gd name="connsiteY6" fmla="*/ 7024 h 764858"/>
                <a:gd name="connsiteX7" fmla="*/ 93055 w 1119606"/>
                <a:gd name="connsiteY7" fmla="*/ 0 h 764858"/>
                <a:gd name="connsiteX8" fmla="*/ 89381 w 1119606"/>
                <a:gd name="connsiteY8" fmla="*/ 0 h 764858"/>
                <a:gd name="connsiteX9" fmla="*/ 0 w 1119606"/>
                <a:gd name="connsiteY9" fmla="*/ 89381 h 764858"/>
                <a:gd name="connsiteX10" fmla="*/ 0 w 1119606"/>
                <a:gd name="connsiteY10" fmla="*/ 675477 h 764858"/>
                <a:gd name="connsiteX11" fmla="*/ 89381 w 1119606"/>
                <a:gd name="connsiteY11" fmla="*/ 764858 h 764858"/>
                <a:gd name="connsiteX12" fmla="*/ 1030225 w 1119606"/>
                <a:gd name="connsiteY12" fmla="*/ 764858 h 764858"/>
                <a:gd name="connsiteX13" fmla="*/ 1119606 w 1119606"/>
                <a:gd name="connsiteY13" fmla="*/ 675477 h 764858"/>
                <a:gd name="connsiteX14" fmla="*/ 1119606 w 1119606"/>
                <a:gd name="connsiteY14" fmla="*/ 89381 h 764858"/>
                <a:gd name="connsiteX15" fmla="*/ 1030225 w 1119606"/>
                <a:gd name="connsiteY15" fmla="*/ 0 h 7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06" h="764858">
                  <a:moveTo>
                    <a:pt x="1030225" y="0"/>
                  </a:moveTo>
                  <a:lnTo>
                    <a:pt x="1026551" y="0"/>
                  </a:lnTo>
                  <a:cubicBezTo>
                    <a:pt x="1038892" y="0"/>
                    <a:pt x="1050649" y="2501"/>
                    <a:pt x="1061342" y="7024"/>
                  </a:cubicBezTo>
                  <a:lnTo>
                    <a:pt x="1086079" y="23702"/>
                  </a:lnTo>
                  <a:lnTo>
                    <a:pt x="559803" y="437162"/>
                  </a:lnTo>
                  <a:lnTo>
                    <a:pt x="33527" y="23702"/>
                  </a:lnTo>
                  <a:lnTo>
                    <a:pt x="58264" y="7024"/>
                  </a:lnTo>
                  <a:cubicBezTo>
                    <a:pt x="68957" y="2501"/>
                    <a:pt x="80714" y="0"/>
                    <a:pt x="93055" y="0"/>
                  </a:cubicBezTo>
                  <a:lnTo>
                    <a:pt x="89381" y="0"/>
                  </a:lnTo>
                  <a:cubicBezTo>
                    <a:pt x="40017" y="0"/>
                    <a:pt x="0" y="40017"/>
                    <a:pt x="0" y="89381"/>
                  </a:cubicBezTo>
                  <a:lnTo>
                    <a:pt x="0" y="675477"/>
                  </a:lnTo>
                  <a:cubicBezTo>
                    <a:pt x="0" y="724841"/>
                    <a:pt x="40017" y="764858"/>
                    <a:pt x="89381" y="764858"/>
                  </a:cubicBezTo>
                  <a:lnTo>
                    <a:pt x="1030225" y="764858"/>
                  </a:lnTo>
                  <a:cubicBezTo>
                    <a:pt x="1079589" y="764858"/>
                    <a:pt x="1119606" y="724841"/>
                    <a:pt x="1119606" y="675477"/>
                  </a:cubicBezTo>
                  <a:lnTo>
                    <a:pt x="1119606" y="89381"/>
                  </a:lnTo>
                  <a:cubicBezTo>
                    <a:pt x="1119606" y="40017"/>
                    <a:pt x="1079589" y="0"/>
                    <a:pt x="1030225" y="0"/>
                  </a:cubicBezTo>
                  <a:close/>
                </a:path>
              </a:pathLst>
            </a:custGeom>
            <a:solidFill>
              <a:srgbClr val="FFED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C57AE9C9-4684-4FF0-AE0E-55E7EE1FD552}"/>
                </a:ext>
              </a:extLst>
            </p:cNvPr>
            <p:cNvSpPr/>
            <p:nvPr/>
          </p:nvSpPr>
          <p:spPr>
            <a:xfrm flipH="1">
              <a:off x="5261885" y="2643401"/>
              <a:ext cx="1113963" cy="764858"/>
            </a:xfrm>
            <a:custGeom>
              <a:avLst/>
              <a:gdLst>
                <a:gd name="connsiteX0" fmla="*/ 90234 w 1113963"/>
                <a:gd name="connsiteY0" fmla="*/ 0 h 764858"/>
                <a:gd name="connsiteX1" fmla="*/ 89381 w 1113963"/>
                <a:gd name="connsiteY1" fmla="*/ 0 h 764858"/>
                <a:gd name="connsiteX2" fmla="*/ 0 w 1113963"/>
                <a:gd name="connsiteY2" fmla="*/ 89381 h 764858"/>
                <a:gd name="connsiteX3" fmla="*/ 0 w 1113963"/>
                <a:gd name="connsiteY3" fmla="*/ 675477 h 764858"/>
                <a:gd name="connsiteX4" fmla="*/ 89381 w 1113963"/>
                <a:gd name="connsiteY4" fmla="*/ 764858 h 764858"/>
                <a:gd name="connsiteX5" fmla="*/ 1030225 w 1113963"/>
                <a:gd name="connsiteY5" fmla="*/ 764858 h 764858"/>
                <a:gd name="connsiteX6" fmla="*/ 1061638 w 1113963"/>
                <a:gd name="connsiteY6" fmla="*/ 758516 h 764858"/>
                <a:gd name="connsiteX7" fmla="*/ 1069885 w 1113963"/>
                <a:gd name="connsiteY7" fmla="*/ 754552 h 764858"/>
                <a:gd name="connsiteX8" fmla="*/ 1083894 w 1113963"/>
                <a:gd name="connsiteY8" fmla="*/ 745107 h 764858"/>
                <a:gd name="connsiteX9" fmla="*/ 1112582 w 1113963"/>
                <a:gd name="connsiteY9" fmla="*/ 710268 h 764858"/>
                <a:gd name="connsiteX10" fmla="*/ 1113963 w 1113963"/>
                <a:gd name="connsiteY10" fmla="*/ 703425 h 764858"/>
                <a:gd name="connsiteX11" fmla="*/ 662919 w 1113963"/>
                <a:gd name="connsiteY11" fmla="*/ 356151 h 764858"/>
                <a:gd name="connsiteX12" fmla="*/ 559803 w 1113963"/>
                <a:gd name="connsiteY12" fmla="*/ 437162 h 764858"/>
                <a:gd name="connsiteX13" fmla="*/ 558393 w 1113963"/>
                <a:gd name="connsiteY13" fmla="*/ 436054 h 764858"/>
                <a:gd name="connsiteX14" fmla="*/ 556982 w 1113963"/>
                <a:gd name="connsiteY14" fmla="*/ 437162 h 764858"/>
                <a:gd name="connsiteX15" fmla="*/ 30706 w 1113963"/>
                <a:gd name="connsiteY15" fmla="*/ 23702 h 764858"/>
                <a:gd name="connsiteX16" fmla="*/ 55443 w 1113963"/>
                <a:gd name="connsiteY16" fmla="*/ 7024 h 764858"/>
                <a:gd name="connsiteX17" fmla="*/ 90234 w 1113963"/>
                <a:gd name="connsiteY17" fmla="*/ 0 h 7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3963" h="764858">
                  <a:moveTo>
                    <a:pt x="90234" y="0"/>
                  </a:moveTo>
                  <a:lnTo>
                    <a:pt x="89381" y="0"/>
                  </a:lnTo>
                  <a:cubicBezTo>
                    <a:pt x="40017" y="0"/>
                    <a:pt x="0" y="40017"/>
                    <a:pt x="0" y="89381"/>
                  </a:cubicBezTo>
                  <a:lnTo>
                    <a:pt x="0" y="675477"/>
                  </a:lnTo>
                  <a:cubicBezTo>
                    <a:pt x="0" y="724841"/>
                    <a:pt x="40017" y="764858"/>
                    <a:pt x="89381" y="764858"/>
                  </a:cubicBezTo>
                  <a:lnTo>
                    <a:pt x="1030225" y="764858"/>
                  </a:lnTo>
                  <a:lnTo>
                    <a:pt x="1061638" y="758516"/>
                  </a:lnTo>
                  <a:lnTo>
                    <a:pt x="1069885" y="754552"/>
                  </a:lnTo>
                  <a:lnTo>
                    <a:pt x="1083894" y="745107"/>
                  </a:lnTo>
                  <a:lnTo>
                    <a:pt x="1112582" y="710268"/>
                  </a:lnTo>
                  <a:lnTo>
                    <a:pt x="1113963" y="703425"/>
                  </a:lnTo>
                  <a:lnTo>
                    <a:pt x="662919" y="356151"/>
                  </a:lnTo>
                  <a:lnTo>
                    <a:pt x="559803" y="437162"/>
                  </a:lnTo>
                  <a:lnTo>
                    <a:pt x="558393" y="436054"/>
                  </a:lnTo>
                  <a:lnTo>
                    <a:pt x="556982" y="437162"/>
                  </a:lnTo>
                  <a:lnTo>
                    <a:pt x="30706" y="23702"/>
                  </a:lnTo>
                  <a:lnTo>
                    <a:pt x="55443" y="7024"/>
                  </a:lnTo>
                  <a:cubicBezTo>
                    <a:pt x="66136" y="2501"/>
                    <a:pt x="77893" y="0"/>
                    <a:pt x="90234" y="0"/>
                  </a:cubicBezTo>
                  <a:close/>
                </a:path>
              </a:pathLst>
            </a:custGeom>
            <a:solidFill>
              <a:srgbClr val="FEE1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20940E55-23A0-483D-BBAD-41A653F85CE2}"/>
                </a:ext>
              </a:extLst>
            </p:cNvPr>
            <p:cNvSpPr/>
            <p:nvPr/>
          </p:nvSpPr>
          <p:spPr>
            <a:xfrm flipH="1">
              <a:off x="5816961" y="3000101"/>
              <a:ext cx="558583" cy="408158"/>
            </a:xfrm>
            <a:custGeom>
              <a:avLst/>
              <a:gdLst>
                <a:gd name="connsiteX0" fmla="*/ 449112 w 558583"/>
                <a:gd name="connsiteY0" fmla="*/ 0 h 408158"/>
                <a:gd name="connsiteX1" fmla="*/ 0 w 558583"/>
                <a:gd name="connsiteY1" fmla="*/ 345786 h 408158"/>
                <a:gd name="connsiteX2" fmla="*/ 1571 w 558583"/>
                <a:gd name="connsiteY2" fmla="*/ 353568 h 408158"/>
                <a:gd name="connsiteX3" fmla="*/ 7940 w 558583"/>
                <a:gd name="connsiteY3" fmla="*/ 363014 h 408158"/>
                <a:gd name="connsiteX4" fmla="*/ 27090 w 558583"/>
                <a:gd name="connsiteY4" fmla="*/ 386270 h 408158"/>
                <a:gd name="connsiteX5" fmla="*/ 47771 w 558583"/>
                <a:gd name="connsiteY5" fmla="*/ 400213 h 408158"/>
                <a:gd name="connsiteX6" fmla="*/ 50085 w 558583"/>
                <a:gd name="connsiteY6" fmla="*/ 401325 h 408158"/>
                <a:gd name="connsiteX7" fmla="*/ 83928 w 558583"/>
                <a:gd name="connsiteY7" fmla="*/ 408158 h 408158"/>
                <a:gd name="connsiteX8" fmla="*/ 558583 w 558583"/>
                <a:gd name="connsiteY8" fmla="*/ 408158 h 408158"/>
                <a:gd name="connsiteX9" fmla="*/ 558583 w 558583"/>
                <a:gd name="connsiteY9" fmla="*/ 77137 h 408158"/>
                <a:gd name="connsiteX10" fmla="*/ 554350 w 558583"/>
                <a:gd name="connsiteY10" fmla="*/ 80462 h 408158"/>
                <a:gd name="connsiteX11" fmla="*/ 552940 w 558583"/>
                <a:gd name="connsiteY11" fmla="*/ 79354 h 408158"/>
                <a:gd name="connsiteX12" fmla="*/ 551529 w 558583"/>
                <a:gd name="connsiteY12" fmla="*/ 80462 h 4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583" h="408158">
                  <a:moveTo>
                    <a:pt x="449112" y="0"/>
                  </a:moveTo>
                  <a:lnTo>
                    <a:pt x="0" y="345786"/>
                  </a:lnTo>
                  <a:lnTo>
                    <a:pt x="1571" y="353568"/>
                  </a:lnTo>
                  <a:lnTo>
                    <a:pt x="7940" y="363014"/>
                  </a:lnTo>
                  <a:lnTo>
                    <a:pt x="27090" y="386270"/>
                  </a:lnTo>
                  <a:lnTo>
                    <a:pt x="47771" y="400213"/>
                  </a:lnTo>
                  <a:lnTo>
                    <a:pt x="50085" y="401325"/>
                  </a:lnTo>
                  <a:lnTo>
                    <a:pt x="83928" y="408158"/>
                  </a:lnTo>
                  <a:lnTo>
                    <a:pt x="558583" y="408158"/>
                  </a:lnTo>
                  <a:lnTo>
                    <a:pt x="558583" y="77137"/>
                  </a:lnTo>
                  <a:lnTo>
                    <a:pt x="554350" y="80462"/>
                  </a:lnTo>
                  <a:lnTo>
                    <a:pt x="552940" y="79354"/>
                  </a:lnTo>
                  <a:lnTo>
                    <a:pt x="551529" y="80462"/>
                  </a:lnTo>
                  <a:close/>
                </a:path>
              </a:pathLst>
            </a:custGeom>
            <a:solidFill>
              <a:srgbClr val="FFC91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6" name="Google Shape;1917;p44">
            <a:extLst>
              <a:ext uri="{FF2B5EF4-FFF2-40B4-BE49-F238E27FC236}">
                <a16:creationId xmlns:a16="http://schemas.microsoft.com/office/drawing/2014/main" id="{683BB5AE-FEFA-4879-BEB5-EA76B594A607}"/>
              </a:ext>
            </a:extLst>
          </p:cNvPr>
          <p:cNvSpPr txBox="1">
            <a:spLocks/>
          </p:cNvSpPr>
          <p:nvPr/>
        </p:nvSpPr>
        <p:spPr>
          <a:xfrm>
            <a:off x="1071129" y="1844699"/>
            <a:ext cx="3282473" cy="2489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0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432000">
              <a:lnSpc>
                <a:spcPct val="150000"/>
              </a:lnSpc>
            </a:pPr>
            <a:r>
              <a:rPr lang="en-US"/>
              <a:t>Truyền tải thông điệp</a:t>
            </a:r>
          </a:p>
          <a:p>
            <a:pPr marL="432000">
              <a:lnSpc>
                <a:spcPct val="150000"/>
              </a:lnSpc>
            </a:pPr>
            <a:r>
              <a:rPr lang="en-US"/>
              <a:t>C</a:t>
            </a:r>
            <a:r>
              <a:rPr lang="vi-VN"/>
              <a:t>hứa văn bản, hình ảnh, siêu liên kết và dữ liệu khác (như tệp đính kèm). </a:t>
            </a:r>
            <a:endParaRPr lang="en-US"/>
          </a:p>
        </p:txBody>
      </p:sp>
    </p:spTree>
    <p:extLst>
      <p:ext uri="{BB962C8B-B14F-4D97-AF65-F5344CB8AC3E}">
        <p14:creationId xmlns:p14="http://schemas.microsoft.com/office/powerpoint/2010/main" val="1252160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0" fill="hold" grpId="0" nodeType="withEffect">
                                  <p:stCondLst>
                                    <p:cond delay="0"/>
                                  </p:stCondLst>
                                  <p:childTnLst>
                                    <p:anim calcmode="lin" valueType="num">
                                      <p:cBhvr>
                                        <p:cTn id="6" dur="500"/>
                                        <p:tgtEl>
                                          <p:spTgt spid="45"/>
                                        </p:tgtEl>
                                        <p:attrNameLst>
                                          <p:attrName>ppt_w</p:attrName>
                                        </p:attrNameLst>
                                      </p:cBhvr>
                                      <p:tavLst>
                                        <p:tav tm="0">
                                          <p:val>
                                            <p:strVal val="ppt_w"/>
                                          </p:val>
                                        </p:tav>
                                        <p:tav tm="100000">
                                          <p:val>
                                            <p:fltVal val="0"/>
                                          </p:val>
                                        </p:tav>
                                      </p:tavLst>
                                    </p:anim>
                                    <p:anim calcmode="lin" valueType="num">
                                      <p:cBhvr>
                                        <p:cTn id="7" dur="500"/>
                                        <p:tgtEl>
                                          <p:spTgt spid="45"/>
                                        </p:tgtEl>
                                        <p:attrNameLst>
                                          <p:attrName>ppt_h</p:attrName>
                                        </p:attrNameLst>
                                      </p:cBhvr>
                                      <p:tavLst>
                                        <p:tav tm="0">
                                          <p:val>
                                            <p:strVal val="ppt_h"/>
                                          </p:val>
                                        </p:tav>
                                        <p:tav tm="100000">
                                          <p:val>
                                            <p:strVal val="ppt_h"/>
                                          </p:val>
                                        </p:tav>
                                      </p:tavLst>
                                    </p:anim>
                                    <p:set>
                                      <p:cBhvr>
                                        <p:cTn id="8" dur="1" fill="hold">
                                          <p:stCondLst>
                                            <p:cond delay="499"/>
                                          </p:stCondLst>
                                        </p:cTn>
                                        <p:tgtEl>
                                          <p:spTgt spid="45"/>
                                        </p:tgtEl>
                                        <p:attrNameLst>
                                          <p:attrName>style.visibility</p:attrName>
                                        </p:attrNameLst>
                                      </p:cBhvr>
                                      <p:to>
                                        <p:strVal val="hidden"/>
                                      </p:to>
                                    </p:set>
                                  </p:childTnLst>
                                </p:cTn>
                              </p:par>
                              <p:par>
                                <p:cTn id="9" presetID="17" presetClass="entr" presetSubtype="1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0"/>
                            </p:stCondLst>
                            <p:childTnLst>
                              <p:par>
                                <p:cTn id="22" presetID="16" presetClass="entr" presetSubtype="42"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arn(outHorizontal)">
                                      <p:cBhvr>
                                        <p:cTn id="24" dur="500"/>
                                        <p:tgtEl>
                                          <p:spTgt spid="20"/>
                                        </p:tgtEl>
                                      </p:cBhvr>
                                    </p:animEffect>
                                  </p:childTnLst>
                                </p:cTn>
                              </p:par>
                            </p:childTnLst>
                          </p:cTn>
                        </p:par>
                        <p:par>
                          <p:cTn id="25" fill="hold">
                            <p:stCondLst>
                              <p:cond delay="500"/>
                            </p:stCondLst>
                            <p:childTnLst>
                              <p:par>
                                <p:cTn id="26" presetID="1" presetClass="exit" presetSubtype="0" fill="hold" grpId="1" nodeType="afterEffect">
                                  <p:stCondLst>
                                    <p:cond delay="500"/>
                                  </p:stCondLst>
                                  <p:childTnLst>
                                    <p:set>
                                      <p:cBhvr>
                                        <p:cTn id="27" dur="1" fill="hold">
                                          <p:stCondLst>
                                            <p:cond delay="0"/>
                                          </p:stCondLst>
                                        </p:cTn>
                                        <p:tgtEl>
                                          <p:spTgt spid="19"/>
                                        </p:tgtEl>
                                        <p:attrNameLst>
                                          <p:attrName>style.visibility</p:attrName>
                                        </p:attrNameLst>
                                      </p:cBhvr>
                                      <p:to>
                                        <p:strVal val="hidden"/>
                                      </p:to>
                                    </p:set>
                                  </p:childTnLst>
                                </p:cTn>
                              </p:par>
                              <p:par>
                                <p:cTn id="28" presetID="1" presetClass="exit" presetSubtype="0" fill="hold" nodeType="withEffect">
                                  <p:stCondLst>
                                    <p:cond delay="500"/>
                                  </p:stCondLst>
                                  <p:childTnLst>
                                    <p:set>
                                      <p:cBhvr>
                                        <p:cTn id="29" dur="1" fill="hold">
                                          <p:stCondLst>
                                            <p:cond delay="0"/>
                                          </p:stCondLst>
                                        </p:cTn>
                                        <p:tgtEl>
                                          <p:spTgt spid="31"/>
                                        </p:tgtEl>
                                        <p:attrNameLst>
                                          <p:attrName>style.visibility</p:attrName>
                                        </p:attrNameLst>
                                      </p:cBhvr>
                                      <p:to>
                                        <p:strVal val="hidden"/>
                                      </p:to>
                                    </p:set>
                                  </p:childTnLst>
                                </p:cTn>
                              </p:par>
                              <p:par>
                                <p:cTn id="30" presetID="42" presetClass="path" presetSubtype="0" accel="50000" decel="50000" fill="hold" nodeType="withEffect">
                                  <p:stCondLst>
                                    <p:cond delay="500"/>
                                  </p:stCondLst>
                                  <p:childTnLst>
                                    <p:animMotion origin="layout" path="M 2.77778E-6 4.81481E-6 L 0.25972 4.81481E-6 " pathEditMode="relative" rAng="0" ptsTypes="AA">
                                      <p:cBhvr>
                                        <p:cTn id="31" dur="2000" fill="hold"/>
                                        <p:tgtEl>
                                          <p:spTgt spid="20"/>
                                        </p:tgtEl>
                                        <p:attrNameLst>
                                          <p:attrName>ppt_x</p:attrName>
                                          <p:attrName>ppt_y</p:attrName>
                                        </p:attrNameLst>
                                      </p:cBhvr>
                                      <p:rCtr x="12986" y="0"/>
                                    </p:animMotion>
                                  </p:childTnLst>
                                </p:cTn>
                              </p:par>
                              <p:par>
                                <p:cTn id="32" presetID="10" presetClass="entr" presetSubtype="0" fill="hold" grpId="0" nodeType="withEffect">
                                  <p:stCondLst>
                                    <p:cond delay="5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9" grpId="0" animBg="1"/>
      <p:bldP spid="19" grpId="1" animBg="1"/>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7363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thành phần của 1 Email</a:t>
            </a:r>
            <a:endParaRPr/>
          </a:p>
        </p:txBody>
      </p:sp>
      <p:sp>
        <p:nvSpPr>
          <p:cNvPr id="1918" name="Google Shape;1918;p44"/>
          <p:cNvSpPr txBox="1">
            <a:spLocks noGrp="1"/>
          </p:cNvSpPr>
          <p:nvPr>
            <p:ph type="subTitle" idx="3"/>
          </p:nvPr>
        </p:nvSpPr>
        <p:spPr>
          <a:xfrm>
            <a:off x="720000" y="1358244"/>
            <a:ext cx="3357300" cy="3346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Chữ ký</a:t>
            </a:r>
            <a:endParaRPr lang="vi-VN"/>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91947C3B-5231-4250-80BE-3AFACD340761}"/>
              </a:ext>
            </a:extLst>
          </p:cNvPr>
          <p:cNvGrpSpPr/>
          <p:nvPr/>
        </p:nvGrpSpPr>
        <p:grpSpPr>
          <a:xfrm>
            <a:off x="5779365" y="1628580"/>
            <a:ext cx="2293506" cy="2763768"/>
            <a:chOff x="3429652" y="1628580"/>
            <a:chExt cx="2293506" cy="2763768"/>
          </a:xfrm>
        </p:grpSpPr>
        <p:sp>
          <p:nvSpPr>
            <p:cNvPr id="21" name="Rectangle: Rounded Corners 20">
              <a:extLst>
                <a:ext uri="{FF2B5EF4-FFF2-40B4-BE49-F238E27FC236}">
                  <a16:creationId xmlns:a16="http://schemas.microsoft.com/office/drawing/2014/main" id="{2115CE2C-7D23-409F-BDCB-B781C3122942}"/>
                </a:ext>
              </a:extLst>
            </p:cNvPr>
            <p:cNvSpPr/>
            <p:nvPr/>
          </p:nvSpPr>
          <p:spPr>
            <a:xfrm rot="16200000">
              <a:off x="3194521" y="1863711"/>
              <a:ext cx="2763768" cy="2293506"/>
            </a:xfrm>
            <a:prstGeom prst="roundRect">
              <a:avLst>
                <a:gd name="adj" fmla="val 11686"/>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666C619-381B-415F-81EE-3560AE643A0E}"/>
                </a:ext>
              </a:extLst>
            </p:cNvPr>
            <p:cNvCxnSpPr/>
            <p:nvPr/>
          </p:nvCxnSpPr>
          <p:spPr>
            <a:xfrm>
              <a:off x="3635572" y="1912132"/>
              <a:ext cx="718030" cy="0"/>
            </a:xfrm>
            <a:prstGeom prst="line">
              <a:avLst/>
            </a:prstGeom>
            <a:ln w="12700">
              <a:solidFill>
                <a:schemeClr val="bg1"/>
              </a:solidFill>
              <a:prstDash val="dash"/>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D26CA2-EA37-4665-A83E-BEC392E8D4B6}"/>
                </a:ext>
              </a:extLst>
            </p:cNvPr>
            <p:cNvCxnSpPr>
              <a:cxnSpLocks/>
            </p:cNvCxnSpPr>
            <p:nvPr/>
          </p:nvCxnSpPr>
          <p:spPr>
            <a:xfrm>
              <a:off x="3635572" y="2115752"/>
              <a:ext cx="1253874" cy="0"/>
            </a:xfrm>
            <a:prstGeom prst="line">
              <a:avLst/>
            </a:prstGeom>
            <a:ln w="12700">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1781F1-0A72-4B9A-9C9B-8C7A0604C0E5}"/>
                </a:ext>
              </a:extLst>
            </p:cNvPr>
            <p:cNvCxnSpPr>
              <a:cxnSpLocks/>
            </p:cNvCxnSpPr>
            <p:nvPr/>
          </p:nvCxnSpPr>
          <p:spPr>
            <a:xfrm>
              <a:off x="3635572" y="2330089"/>
              <a:ext cx="1800434" cy="0"/>
            </a:xfrm>
            <a:prstGeom prst="line">
              <a:avLst/>
            </a:prstGeom>
            <a:ln w="12700">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766CFC-B986-4BD5-89C2-0221F1965BD9}"/>
                </a:ext>
              </a:extLst>
            </p:cNvPr>
            <p:cNvCxnSpPr>
              <a:cxnSpLocks/>
            </p:cNvCxnSpPr>
            <p:nvPr/>
          </p:nvCxnSpPr>
          <p:spPr>
            <a:xfrm>
              <a:off x="3635572" y="2522993"/>
              <a:ext cx="1800434" cy="0"/>
            </a:xfrm>
            <a:prstGeom prst="line">
              <a:avLst/>
            </a:prstGeom>
            <a:ln w="12700">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AEF09B-5534-4237-A210-AE595BC39FCE}"/>
                </a:ext>
              </a:extLst>
            </p:cNvPr>
            <p:cNvCxnSpPr>
              <a:cxnSpLocks/>
            </p:cNvCxnSpPr>
            <p:nvPr/>
          </p:nvCxnSpPr>
          <p:spPr>
            <a:xfrm>
              <a:off x="3635572" y="2759366"/>
              <a:ext cx="900217" cy="0"/>
            </a:xfrm>
            <a:prstGeom prst="line">
              <a:avLst/>
            </a:prstGeom>
            <a:ln w="12700">
              <a:solidFill>
                <a:schemeClr val="bg1"/>
              </a:solidFill>
              <a:prstDash val="dash"/>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D6025E-4D2E-400B-A6CA-2CB689CF852B}"/>
                </a:ext>
              </a:extLst>
            </p:cNvPr>
            <p:cNvCxnSpPr>
              <a:cxnSpLocks/>
            </p:cNvCxnSpPr>
            <p:nvPr/>
          </p:nvCxnSpPr>
          <p:spPr>
            <a:xfrm>
              <a:off x="3635572" y="2962987"/>
              <a:ext cx="1253874" cy="0"/>
            </a:xfrm>
            <a:prstGeom prst="line">
              <a:avLst/>
            </a:prstGeom>
            <a:ln w="12700">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DA5BBE-1010-4975-AD94-153396E97BC0}"/>
                </a:ext>
              </a:extLst>
            </p:cNvPr>
            <p:cNvCxnSpPr>
              <a:cxnSpLocks/>
            </p:cNvCxnSpPr>
            <p:nvPr/>
          </p:nvCxnSpPr>
          <p:spPr>
            <a:xfrm>
              <a:off x="3635572" y="3177324"/>
              <a:ext cx="1607531" cy="0"/>
            </a:xfrm>
            <a:prstGeom prst="line">
              <a:avLst/>
            </a:prstGeom>
            <a:ln w="12700">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A78B07-7E4C-4296-B2F5-027E2F40C228}"/>
                </a:ext>
              </a:extLst>
            </p:cNvPr>
            <p:cNvCxnSpPr>
              <a:cxnSpLocks/>
            </p:cNvCxnSpPr>
            <p:nvPr/>
          </p:nvCxnSpPr>
          <p:spPr>
            <a:xfrm>
              <a:off x="3635572" y="3370228"/>
              <a:ext cx="1800434" cy="0"/>
            </a:xfrm>
            <a:prstGeom prst="line">
              <a:avLst/>
            </a:prstGeom>
            <a:ln w="12700">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BAB9C8D6-8B5F-4F20-BD79-593E6E6741B2}"/>
              </a:ext>
            </a:extLst>
          </p:cNvPr>
          <p:cNvPicPr>
            <a:picLocks noChangeAspect="1"/>
          </p:cNvPicPr>
          <p:nvPr/>
        </p:nvPicPr>
        <p:blipFill>
          <a:blip r:embed="rId3"/>
          <a:stretch>
            <a:fillRect/>
          </a:stretch>
        </p:blipFill>
        <p:spPr>
          <a:xfrm>
            <a:off x="7239159" y="3654832"/>
            <a:ext cx="452913" cy="452913"/>
          </a:xfrm>
          <a:prstGeom prst="rect">
            <a:avLst/>
          </a:prstGeom>
        </p:spPr>
      </p:pic>
      <p:sp>
        <p:nvSpPr>
          <p:cNvPr id="36" name="Google Shape;1917;p44">
            <a:extLst>
              <a:ext uri="{FF2B5EF4-FFF2-40B4-BE49-F238E27FC236}">
                <a16:creationId xmlns:a16="http://schemas.microsoft.com/office/drawing/2014/main" id="{683BB5AE-FEFA-4879-BEB5-EA76B594A607}"/>
              </a:ext>
            </a:extLst>
          </p:cNvPr>
          <p:cNvSpPr txBox="1">
            <a:spLocks/>
          </p:cNvSpPr>
          <p:nvPr/>
        </p:nvSpPr>
        <p:spPr>
          <a:xfrm>
            <a:off x="1071129" y="1844699"/>
            <a:ext cx="3282473" cy="2489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0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432000">
              <a:lnSpc>
                <a:spcPct val="150000"/>
              </a:lnSpc>
            </a:pPr>
            <a:r>
              <a:rPr lang="en-US"/>
              <a:t>B</a:t>
            </a:r>
            <a:r>
              <a:rPr lang="vi-VN"/>
              <a:t>ao gồm tên và chi tiết liên hệ của người gửi email</a:t>
            </a:r>
            <a:r>
              <a:rPr lang="en-US"/>
              <a:t>.</a:t>
            </a:r>
          </a:p>
          <a:p>
            <a:pPr marL="432000">
              <a:lnSpc>
                <a:spcPct val="150000"/>
              </a:lnSpc>
            </a:pPr>
            <a:r>
              <a:rPr lang="en-US"/>
              <a:t>C</a:t>
            </a:r>
            <a:r>
              <a:rPr lang="vi-VN"/>
              <a:t>ó thể chứa văn bản</a:t>
            </a:r>
            <a:r>
              <a:rPr lang="en-US"/>
              <a:t> rõ</a:t>
            </a:r>
            <a:r>
              <a:rPr lang="vi-VN"/>
              <a:t> hoặc hình ản</a:t>
            </a:r>
            <a:r>
              <a:rPr lang="en-US"/>
              <a:t>h.</a:t>
            </a:r>
          </a:p>
        </p:txBody>
      </p:sp>
    </p:spTree>
    <p:extLst>
      <p:ext uri="{BB962C8B-B14F-4D97-AF65-F5344CB8AC3E}">
        <p14:creationId xmlns:p14="http://schemas.microsoft.com/office/powerpoint/2010/main" val="3504589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nodeType="withEffect">
                                  <p:stCondLst>
                                    <p:cond delay="0"/>
                                  </p:stCondLst>
                                  <p:childTnLst>
                                    <p:animEffect transition="out" filter="barn(inVertic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5.55556E-7 3.7037E-7 L -0.18056 -0.23951 " pathEditMode="relative" rAng="0" ptsTypes="AA">
                                      <p:cBhvr>
                                        <p:cTn id="10" dur="2000" fill="hold"/>
                                        <p:tgtEl>
                                          <p:spTgt spid="30"/>
                                        </p:tgtEl>
                                        <p:attrNameLst>
                                          <p:attrName>ppt_x</p:attrName>
                                          <p:attrName>ppt_y</p:attrName>
                                        </p:attrNameLst>
                                      </p:cBhvr>
                                      <p:rCtr x="-9028" y="-11975"/>
                                    </p:animMotion>
                                  </p:childTnLst>
                                </p:cTn>
                              </p:par>
                              <p:par>
                                <p:cTn id="11" presetID="6" presetClass="emph" presetSubtype="0" fill="hold" nodeType="withEffect">
                                  <p:stCondLst>
                                    <p:cond delay="0"/>
                                  </p:stCondLst>
                                  <p:childTnLst>
                                    <p:animScale>
                                      <p:cBhvr>
                                        <p:cTn id="12" dur="2000" fill="hold"/>
                                        <p:tgtEl>
                                          <p:spTgt spid="30"/>
                                        </p:tgtEl>
                                      </p:cBhvr>
                                      <p:by x="200000" y="200000"/>
                                    </p:animScale>
                                  </p:childTnLst>
                                </p:cTn>
                              </p:par>
                              <p:par>
                                <p:cTn id="13" presetID="1" presetClass="emph" presetSubtype="2" fill="hold" nodeType="withEffect">
                                  <p:stCondLst>
                                    <p:cond delay="0"/>
                                  </p:stCondLst>
                                  <p:childTnLst>
                                    <p:animClr clrSpc="rgb" dir="cw">
                                      <p:cBhvr>
                                        <p:cTn id="14" dur="2000" fill="hold"/>
                                        <p:tgtEl>
                                          <p:spTgt spid="30"/>
                                        </p:tgtEl>
                                        <p:attrNameLst>
                                          <p:attrName>fillcolor</p:attrName>
                                        </p:attrNameLst>
                                      </p:cBhvr>
                                      <p:to>
                                        <a:schemeClr val="tx1"/>
                                      </p:to>
                                    </p:animClr>
                                    <p:set>
                                      <p:cBhvr>
                                        <p:cTn id="15" dur="2000" fill="hold"/>
                                        <p:tgtEl>
                                          <p:spTgt spid="30"/>
                                        </p:tgtEl>
                                        <p:attrNameLst>
                                          <p:attrName>fill.type</p:attrName>
                                        </p:attrNameLst>
                                      </p:cBhvr>
                                      <p:to>
                                        <p:strVal val="solid"/>
                                      </p:to>
                                    </p:set>
                                    <p:set>
                                      <p:cBhvr>
                                        <p:cTn id="16" dur="2000" fill="hold"/>
                                        <p:tgtEl>
                                          <p:spTgt spid="30"/>
                                        </p:tgtEl>
                                        <p:attrNameLst>
                                          <p:attrName>fill.on</p:attrName>
                                        </p:attrNameLst>
                                      </p:cBhvr>
                                      <p:to>
                                        <p:strVal val="true"/>
                                      </p:to>
                                    </p:set>
                                  </p:childTnLst>
                                </p:cTn>
                              </p:par>
                              <p:par>
                                <p:cTn id="17" presetID="16" presetClass="entr" presetSubtype="21"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arn(inVertical)">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0070A71-83B9-45CD-9CCE-2976C617198F}"/>
              </a:ext>
            </a:extLst>
          </p:cNvPr>
          <p:cNvSpPr/>
          <p:nvPr/>
        </p:nvSpPr>
        <p:spPr>
          <a:xfrm>
            <a:off x="727200" y="0"/>
            <a:ext cx="2642400" cy="5143500"/>
          </a:xfrm>
          <a:custGeom>
            <a:avLst/>
            <a:gdLst>
              <a:gd name="connsiteX0" fmla="*/ 2509200 w 2642400"/>
              <a:gd name="connsiteY0" fmla="*/ 0 h 5143500"/>
              <a:gd name="connsiteX1" fmla="*/ 2642400 w 2642400"/>
              <a:gd name="connsiteY1" fmla="*/ 0 h 5143500"/>
              <a:gd name="connsiteX2" fmla="*/ 2642400 w 2642400"/>
              <a:gd name="connsiteY2" fmla="*/ 5143500 h 5143500"/>
              <a:gd name="connsiteX3" fmla="*/ 2509200 w 2642400"/>
              <a:gd name="connsiteY3" fmla="*/ 5143500 h 5143500"/>
              <a:gd name="connsiteX4" fmla="*/ 266400 w 2642400"/>
              <a:gd name="connsiteY4" fmla="*/ 0 h 5143500"/>
              <a:gd name="connsiteX5" fmla="*/ 2376000 w 2642400"/>
              <a:gd name="connsiteY5" fmla="*/ 0 h 5143500"/>
              <a:gd name="connsiteX6" fmla="*/ 2376000 w 2642400"/>
              <a:gd name="connsiteY6" fmla="*/ 5143500 h 5143500"/>
              <a:gd name="connsiteX7" fmla="*/ 266400 w 2642400"/>
              <a:gd name="connsiteY7" fmla="*/ 5143500 h 5143500"/>
              <a:gd name="connsiteX8" fmla="*/ 0 w 2642400"/>
              <a:gd name="connsiteY8" fmla="*/ 0 h 5143500"/>
              <a:gd name="connsiteX9" fmla="*/ 133200 w 2642400"/>
              <a:gd name="connsiteY9" fmla="*/ 0 h 5143500"/>
              <a:gd name="connsiteX10" fmla="*/ 133200 w 2642400"/>
              <a:gd name="connsiteY10" fmla="*/ 5143500 h 5143500"/>
              <a:gd name="connsiteX11" fmla="*/ 0 w 26424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2400" h="5143500">
                <a:moveTo>
                  <a:pt x="2509200" y="0"/>
                </a:moveTo>
                <a:lnTo>
                  <a:pt x="2642400" y="0"/>
                </a:lnTo>
                <a:lnTo>
                  <a:pt x="2642400" y="5143500"/>
                </a:lnTo>
                <a:lnTo>
                  <a:pt x="2509200" y="5143500"/>
                </a:lnTo>
                <a:close/>
                <a:moveTo>
                  <a:pt x="266400" y="0"/>
                </a:moveTo>
                <a:lnTo>
                  <a:pt x="2376000" y="0"/>
                </a:lnTo>
                <a:lnTo>
                  <a:pt x="2376000" y="5143500"/>
                </a:lnTo>
                <a:lnTo>
                  <a:pt x="266400" y="5143500"/>
                </a:lnTo>
                <a:close/>
                <a:moveTo>
                  <a:pt x="0" y="0"/>
                </a:moveTo>
                <a:lnTo>
                  <a:pt x="133200" y="0"/>
                </a:lnTo>
                <a:lnTo>
                  <a:pt x="133200" y="5143500"/>
                </a:lnTo>
                <a:lnTo>
                  <a:pt x="0" y="5143500"/>
                </a:lnTo>
                <a:close/>
              </a:path>
            </a:pathLst>
          </a:custGeom>
          <a:solidFill>
            <a:srgbClr val="03AC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E0E0CCEC-6026-45F9-9FD9-0BC4454426EE}"/>
              </a:ext>
            </a:extLst>
          </p:cNvPr>
          <p:cNvSpPr txBox="1"/>
          <p:nvPr/>
        </p:nvSpPr>
        <p:spPr>
          <a:xfrm>
            <a:off x="860400" y="1294477"/>
            <a:ext cx="2376000" cy="2554545"/>
          </a:xfrm>
          <a:prstGeom prst="rect">
            <a:avLst/>
          </a:prstGeom>
          <a:noFill/>
        </p:spPr>
        <p:txBody>
          <a:bodyPr wrap="square" rtlCol="0">
            <a:spAutoFit/>
          </a:bodyPr>
          <a:lstStyle/>
          <a:p>
            <a:pPr algn="ctr"/>
            <a:r>
              <a:rPr lang="en-US" sz="4000">
                <a:solidFill>
                  <a:schemeClr val="tx1"/>
                </a:solidFill>
                <a:latin typeface="UTM Hanzel" panose="02040603050506020204" pitchFamily="18" charset="0"/>
              </a:rPr>
              <a:t>ĐIỀU TRA THƯ ĐIỆN TỬ</a:t>
            </a:r>
          </a:p>
        </p:txBody>
      </p:sp>
      <p:pic>
        <p:nvPicPr>
          <p:cNvPr id="3074" name="Picture 2">
            <a:extLst>
              <a:ext uri="{FF2B5EF4-FFF2-40B4-BE49-F238E27FC236}">
                <a16:creationId xmlns:a16="http://schemas.microsoft.com/office/drawing/2014/main" id="{3E189AFA-D447-4A2F-BF03-1F1665D6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800" y="932399"/>
            <a:ext cx="4918050" cy="32787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289721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221185" y="2707200"/>
            <a:ext cx="4157215" cy="7220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a:t>Giới thiệu</a:t>
            </a:r>
          </a:p>
        </p:txBody>
      </p:sp>
      <p:sp>
        <p:nvSpPr>
          <p:cNvPr id="1880" name="Google Shape;1880;p40"/>
          <p:cNvSpPr txBox="1">
            <a:spLocks noGrp="1"/>
          </p:cNvSpPr>
          <p:nvPr>
            <p:ph type="title" idx="2"/>
          </p:nvPr>
        </p:nvSpPr>
        <p:spPr>
          <a:xfrm>
            <a:off x="1007824" y="801393"/>
            <a:ext cx="7028117" cy="19170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01 ĐIỀU TRA THƯ ĐIỆN TỬ</a:t>
            </a:r>
            <a:r>
              <a:rPr lang="en"/>
              <a:t> </a:t>
            </a:r>
            <a:endParaRPr/>
          </a:p>
        </p:txBody>
      </p:sp>
      <p:cxnSp>
        <p:nvCxnSpPr>
          <p:cNvPr id="1882" name="Google Shape;1882;p40"/>
          <p:cNvCxnSpPr>
            <a:cxnSpLocks/>
          </p:cNvCxnSpPr>
          <p:nvPr/>
        </p:nvCxnSpPr>
        <p:spPr>
          <a:xfrm>
            <a:off x="1116000" y="2571750"/>
            <a:ext cx="1539757"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882;p40">
            <a:extLst>
              <a:ext uri="{FF2B5EF4-FFF2-40B4-BE49-F238E27FC236}">
                <a16:creationId xmlns:a16="http://schemas.microsoft.com/office/drawing/2014/main" id="{8C7DADBD-2B8F-4619-9660-841770482C28}"/>
              </a:ext>
            </a:extLst>
          </p:cNvPr>
          <p:cNvCxnSpPr>
            <a:cxnSpLocks/>
          </p:cNvCxnSpPr>
          <p:nvPr/>
        </p:nvCxnSpPr>
        <p:spPr>
          <a:xfrm>
            <a:off x="1118834" y="2707200"/>
            <a:ext cx="0" cy="1666625"/>
          </a:xfrm>
          <a:prstGeom prst="straightConnector1">
            <a:avLst/>
          </a:prstGeom>
          <a:noFill/>
          <a:ln w="19050" cap="flat" cmpd="sng">
            <a:solidFill>
              <a:schemeClr val="accent2"/>
            </a:solidFill>
            <a:prstDash val="solid"/>
            <a:round/>
            <a:headEnd type="none" w="med" len="med"/>
            <a:tailEnd type="none" w="med" len="med"/>
          </a:ln>
        </p:spPr>
      </p:cxnSp>
      <p:sp>
        <p:nvSpPr>
          <p:cNvPr id="14" name="TextBox 13">
            <a:extLst>
              <a:ext uri="{FF2B5EF4-FFF2-40B4-BE49-F238E27FC236}">
                <a16:creationId xmlns:a16="http://schemas.microsoft.com/office/drawing/2014/main" id="{25BD13CD-D5FE-4110-9266-7EC23043D970}"/>
              </a:ext>
            </a:extLst>
          </p:cNvPr>
          <p:cNvSpPr txBox="1"/>
          <p:nvPr/>
        </p:nvSpPr>
        <p:spPr>
          <a:xfrm>
            <a:off x="554400" y="501972"/>
            <a:ext cx="2821025" cy="307777"/>
          </a:xfrm>
          <a:prstGeom prst="rect">
            <a:avLst/>
          </a:prstGeom>
          <a:noFill/>
        </p:spPr>
        <p:txBody>
          <a:bodyPr wrap="square" rtlCol="0">
            <a:spAutoFit/>
          </a:bodyPr>
          <a:lstStyle/>
          <a:p>
            <a:r>
              <a:rPr lang="en-US">
                <a:solidFill>
                  <a:schemeClr val="tx2">
                    <a:lumMod val="20000"/>
                    <a:lumOff val="80000"/>
                  </a:schemeClr>
                </a:solidFill>
                <a:latin typeface="UVN Tin Tuc" panose="020B0503020203020204" pitchFamily="34" charset="0"/>
                <a:ea typeface="Nirmala UI" panose="020B0502040204020203" pitchFamily="34" charset="0"/>
                <a:cs typeface="Nirmala UI" panose="020B0502040204020203" pitchFamily="34" charset="0"/>
              </a:rPr>
              <a:t>| ĐIỀU TRA THƯ ĐIỆN TỬ</a:t>
            </a:r>
          </a:p>
        </p:txBody>
      </p:sp>
      <p:sp>
        <p:nvSpPr>
          <p:cNvPr id="17" name="Google Shape;1879;p40">
            <a:extLst>
              <a:ext uri="{FF2B5EF4-FFF2-40B4-BE49-F238E27FC236}">
                <a16:creationId xmlns:a16="http://schemas.microsoft.com/office/drawing/2014/main" id="{85266DB7-41E1-426D-98EE-9194CDCC57B2}"/>
              </a:ext>
            </a:extLst>
          </p:cNvPr>
          <p:cNvSpPr txBox="1">
            <a:spLocks/>
          </p:cNvSpPr>
          <p:nvPr/>
        </p:nvSpPr>
        <p:spPr>
          <a:xfrm>
            <a:off x="1221184" y="3301587"/>
            <a:ext cx="6701631" cy="10722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4000" b="1" i="0" u="none" strike="noStrike" cap="none">
                <a:solidFill>
                  <a:schemeClr val="dk2"/>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9pPr>
          </a:lstStyle>
          <a:p>
            <a:r>
              <a:rPr lang="en-US" sz="2800"/>
              <a:t>Các hình thức tấn công thư điện tử</a:t>
            </a:r>
          </a:p>
        </p:txBody>
      </p:sp>
    </p:spTree>
    <p:extLst>
      <p:ext uri="{BB962C8B-B14F-4D97-AF65-F5344CB8AC3E}">
        <p14:creationId xmlns:p14="http://schemas.microsoft.com/office/powerpoint/2010/main" val="3823128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2" name="Google Shape;1892;p41"/>
          <p:cNvSpPr txBox="1">
            <a:spLocks noGrp="1"/>
          </p:cNvSpPr>
          <p:nvPr>
            <p:ph type="subTitle" idx="2"/>
          </p:nvPr>
        </p:nvSpPr>
        <p:spPr>
          <a:xfrm>
            <a:off x="1057900" y="1667625"/>
            <a:ext cx="3233300" cy="24201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a:t>T</a:t>
            </a:r>
            <a:r>
              <a:rPr lang="vi-VN"/>
              <a:t>rích xuất, thu thập, phân tích và phục hồi các emai</a:t>
            </a:r>
            <a:r>
              <a:rPr lang="en-US"/>
              <a:t>l</a:t>
            </a:r>
            <a:r>
              <a:rPr lang="vi-VN"/>
              <a:t>. </a:t>
            </a:r>
            <a:endParaRPr lang="en-US"/>
          </a:p>
          <a:p>
            <a:pPr marL="285750" lvl="0" indent="-285750" algn="just" rtl="0">
              <a:spcBef>
                <a:spcPts val="0"/>
              </a:spcBef>
              <a:spcAft>
                <a:spcPts val="0"/>
              </a:spcAft>
              <a:buFont typeface="Arial" panose="020B0604020202020204" pitchFamily="34" charset="0"/>
              <a:buChar char="•"/>
            </a:pPr>
            <a:r>
              <a:rPr lang="en-US"/>
              <a:t>Mục đích: </a:t>
            </a:r>
            <a:r>
              <a:rPr lang="vi-VN"/>
              <a:t>thu thập bằng chứng hữu ích như ngày và giờ gửi email, địa chỉ IP thực của người gửi và người gửi, cũng như cơ chế giả mạo nào đã được sử dụng. </a:t>
            </a:r>
            <a:endParaRPr lang="en-US"/>
          </a:p>
        </p:txBody>
      </p:sp>
      <p:sp>
        <p:nvSpPr>
          <p:cNvPr id="1893" name="Google Shape;1893;p41"/>
          <p:cNvSpPr/>
          <p:nvPr/>
        </p:nvSpPr>
        <p:spPr>
          <a:xfrm>
            <a:off x="8430775" y="10939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37;p46">
            <a:extLst>
              <a:ext uri="{FF2B5EF4-FFF2-40B4-BE49-F238E27FC236}">
                <a16:creationId xmlns:a16="http://schemas.microsoft.com/office/drawing/2014/main" id="{27A13BFF-99A8-4703-BF7F-A42AAE9FC20B}"/>
              </a:ext>
            </a:extLst>
          </p:cNvPr>
          <p:cNvSpPr txBox="1">
            <a:spLocks noGrp="1"/>
          </p:cNvSpPr>
          <p:nvPr>
            <p:ph type="title"/>
          </p:nvPr>
        </p:nvSpPr>
        <p:spPr>
          <a:xfrm>
            <a:off x="720000" y="521224"/>
            <a:ext cx="7704000" cy="997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Giới thiệu về điều tra thư điện tử</a:t>
            </a:r>
          </a:p>
        </p:txBody>
      </p:sp>
      <p:pic>
        <p:nvPicPr>
          <p:cNvPr id="3" name="Picture 2">
            <a:extLst>
              <a:ext uri="{FF2B5EF4-FFF2-40B4-BE49-F238E27FC236}">
                <a16:creationId xmlns:a16="http://schemas.microsoft.com/office/drawing/2014/main" id="{3AD14568-7FE0-4E89-8864-CA6E9EFE3EBF}"/>
              </a:ext>
            </a:extLst>
          </p:cNvPr>
          <p:cNvPicPr>
            <a:picLocks noChangeAspect="1"/>
          </p:cNvPicPr>
          <p:nvPr/>
        </p:nvPicPr>
        <p:blipFill>
          <a:blip r:embed="rId3"/>
          <a:stretch>
            <a:fillRect/>
          </a:stretch>
        </p:blipFill>
        <p:spPr>
          <a:xfrm>
            <a:off x="4572000" y="1519199"/>
            <a:ext cx="3630150" cy="24201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23898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3" name="Google Shape;1893;p41"/>
          <p:cNvSpPr/>
          <p:nvPr/>
        </p:nvSpPr>
        <p:spPr>
          <a:xfrm>
            <a:off x="8430775" y="10939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37;p46">
            <a:extLst>
              <a:ext uri="{FF2B5EF4-FFF2-40B4-BE49-F238E27FC236}">
                <a16:creationId xmlns:a16="http://schemas.microsoft.com/office/drawing/2014/main" id="{27A13BFF-99A8-4703-BF7F-A42AAE9FC20B}"/>
              </a:ext>
            </a:extLst>
          </p:cNvPr>
          <p:cNvSpPr txBox="1">
            <a:spLocks noGrp="1"/>
          </p:cNvSpPr>
          <p:nvPr>
            <p:ph type="title"/>
          </p:nvPr>
        </p:nvSpPr>
        <p:spPr>
          <a:xfrm>
            <a:off x="720000" y="521224"/>
            <a:ext cx="7704000" cy="997975"/>
          </a:xfrm>
          <a:prstGeom prst="rect">
            <a:avLst/>
          </a:prstGeom>
        </p:spPr>
        <p:txBody>
          <a:bodyPr spcFirstLastPara="1" wrap="square" lIns="91425" tIns="91425" rIns="91425" bIns="91425" anchor="t" anchorCtr="0">
            <a:noAutofit/>
          </a:bodyPr>
          <a:lstStyle/>
          <a:p>
            <a:pPr algn="l"/>
            <a:r>
              <a:rPr lang="en-US" sz="3200"/>
              <a:t>Các hình thức tấn công thư điện tử</a:t>
            </a:r>
          </a:p>
        </p:txBody>
      </p:sp>
      <p:sp>
        <p:nvSpPr>
          <p:cNvPr id="19" name="Google Shape;2238;p66">
            <a:extLst>
              <a:ext uri="{FF2B5EF4-FFF2-40B4-BE49-F238E27FC236}">
                <a16:creationId xmlns:a16="http://schemas.microsoft.com/office/drawing/2014/main" id="{B31D2C83-F70B-4DD7-8BC2-A16E4EE65864}"/>
              </a:ext>
            </a:extLst>
          </p:cNvPr>
          <p:cNvSpPr/>
          <p:nvPr/>
        </p:nvSpPr>
        <p:spPr>
          <a:xfrm>
            <a:off x="815264" y="3950625"/>
            <a:ext cx="585300" cy="585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39;p66">
            <a:extLst>
              <a:ext uri="{FF2B5EF4-FFF2-40B4-BE49-F238E27FC236}">
                <a16:creationId xmlns:a16="http://schemas.microsoft.com/office/drawing/2014/main" id="{79F93BED-E57D-48AA-8521-54DD35B9EBD9}"/>
              </a:ext>
            </a:extLst>
          </p:cNvPr>
          <p:cNvSpPr/>
          <p:nvPr/>
        </p:nvSpPr>
        <p:spPr>
          <a:xfrm>
            <a:off x="815264" y="3109300"/>
            <a:ext cx="585300" cy="585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40;p66">
            <a:extLst>
              <a:ext uri="{FF2B5EF4-FFF2-40B4-BE49-F238E27FC236}">
                <a16:creationId xmlns:a16="http://schemas.microsoft.com/office/drawing/2014/main" id="{8DF97B59-8EFA-4766-B400-F48476B87E40}"/>
              </a:ext>
            </a:extLst>
          </p:cNvPr>
          <p:cNvSpPr/>
          <p:nvPr/>
        </p:nvSpPr>
        <p:spPr>
          <a:xfrm>
            <a:off x="815264" y="2269990"/>
            <a:ext cx="585300" cy="585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41;p66">
            <a:extLst>
              <a:ext uri="{FF2B5EF4-FFF2-40B4-BE49-F238E27FC236}">
                <a16:creationId xmlns:a16="http://schemas.microsoft.com/office/drawing/2014/main" id="{B1EF5F5E-CD4A-4BF7-8BAE-9721D5A2E8E4}"/>
              </a:ext>
            </a:extLst>
          </p:cNvPr>
          <p:cNvSpPr/>
          <p:nvPr/>
        </p:nvSpPr>
        <p:spPr>
          <a:xfrm>
            <a:off x="815264" y="1419475"/>
            <a:ext cx="585300" cy="585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42;p66">
            <a:extLst>
              <a:ext uri="{FF2B5EF4-FFF2-40B4-BE49-F238E27FC236}">
                <a16:creationId xmlns:a16="http://schemas.microsoft.com/office/drawing/2014/main" id="{0CB822D0-79B2-40FF-86C5-CE28416B3A09}"/>
              </a:ext>
            </a:extLst>
          </p:cNvPr>
          <p:cNvSpPr txBox="1"/>
          <p:nvPr/>
        </p:nvSpPr>
        <p:spPr>
          <a:xfrm>
            <a:off x="4184836" y="1354075"/>
            <a:ext cx="4143900" cy="71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a:solidFill>
                  <a:schemeClr val="dk1"/>
                </a:solidFill>
                <a:latin typeface="Barlow"/>
                <a:ea typeface="Barlow"/>
                <a:cs typeface="Barlow"/>
                <a:sym typeface="Barlow"/>
              </a:rPr>
              <a:t>Phân phối phần mềm độc hại </a:t>
            </a:r>
          </a:p>
        </p:txBody>
      </p:sp>
      <p:sp>
        <p:nvSpPr>
          <p:cNvPr id="24" name="Google Shape;2243;p66">
            <a:extLst>
              <a:ext uri="{FF2B5EF4-FFF2-40B4-BE49-F238E27FC236}">
                <a16:creationId xmlns:a16="http://schemas.microsoft.com/office/drawing/2014/main" id="{F4223915-E33B-4D8E-9073-9224AA360F5D}"/>
              </a:ext>
            </a:extLst>
          </p:cNvPr>
          <p:cNvSpPr txBox="1"/>
          <p:nvPr/>
        </p:nvSpPr>
        <p:spPr>
          <a:xfrm>
            <a:off x="4184836" y="2209240"/>
            <a:ext cx="4143900" cy="70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a:solidFill>
                  <a:schemeClr val="dk1"/>
                </a:solidFill>
                <a:latin typeface="Barlow"/>
                <a:ea typeface="Barlow"/>
                <a:cs typeface="Barlow"/>
                <a:sym typeface="Barlow"/>
              </a:rPr>
              <a:t>Tấn công lừa đảo</a:t>
            </a:r>
          </a:p>
        </p:txBody>
      </p:sp>
      <p:sp>
        <p:nvSpPr>
          <p:cNvPr id="25" name="Google Shape;2244;p66">
            <a:extLst>
              <a:ext uri="{FF2B5EF4-FFF2-40B4-BE49-F238E27FC236}">
                <a16:creationId xmlns:a16="http://schemas.microsoft.com/office/drawing/2014/main" id="{A67B7AAF-613F-4DDA-84C9-E6705E019B54}"/>
              </a:ext>
            </a:extLst>
          </p:cNvPr>
          <p:cNvSpPr txBox="1"/>
          <p:nvPr/>
        </p:nvSpPr>
        <p:spPr>
          <a:xfrm>
            <a:off x="4184836" y="3052000"/>
            <a:ext cx="4143900" cy="69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vi-VN">
                <a:solidFill>
                  <a:schemeClr val="dk1"/>
                </a:solidFill>
                <a:latin typeface="Barlow"/>
                <a:ea typeface="Barlow"/>
                <a:cs typeface="Barlow"/>
                <a:sym typeface="Barlow"/>
              </a:rPr>
              <a:t>Tấn công thư rác</a:t>
            </a:r>
            <a:endParaRPr lang="en-US">
              <a:solidFill>
                <a:schemeClr val="dk1"/>
              </a:solidFill>
              <a:latin typeface="Barlow"/>
              <a:ea typeface="Barlow"/>
              <a:cs typeface="Barlow"/>
              <a:sym typeface="Barlow"/>
            </a:endParaRPr>
          </a:p>
        </p:txBody>
      </p:sp>
      <p:sp>
        <p:nvSpPr>
          <p:cNvPr id="26" name="Google Shape;2245;p66">
            <a:extLst>
              <a:ext uri="{FF2B5EF4-FFF2-40B4-BE49-F238E27FC236}">
                <a16:creationId xmlns:a16="http://schemas.microsoft.com/office/drawing/2014/main" id="{B69652FD-D9E9-4EA3-97D7-72DE2D753C89}"/>
              </a:ext>
            </a:extLst>
          </p:cNvPr>
          <p:cNvSpPr txBox="1"/>
          <p:nvPr/>
        </p:nvSpPr>
        <p:spPr>
          <a:xfrm>
            <a:off x="4184836" y="3885225"/>
            <a:ext cx="4143900" cy="71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a:solidFill>
                  <a:schemeClr val="dk1"/>
                </a:solidFill>
                <a:latin typeface="Barlow"/>
                <a:ea typeface="Barlow"/>
                <a:cs typeface="Barlow"/>
                <a:sym typeface="Barlow"/>
              </a:rPr>
              <a:t>Tấn công từ chối dịch vụ</a:t>
            </a:r>
          </a:p>
        </p:txBody>
      </p:sp>
      <p:cxnSp>
        <p:nvCxnSpPr>
          <p:cNvPr id="27" name="Google Shape;2246;p66">
            <a:extLst>
              <a:ext uri="{FF2B5EF4-FFF2-40B4-BE49-F238E27FC236}">
                <a16:creationId xmlns:a16="http://schemas.microsoft.com/office/drawing/2014/main" id="{9266C8A6-327D-46A6-A644-46766893B127}"/>
              </a:ext>
            </a:extLst>
          </p:cNvPr>
          <p:cNvCxnSpPr>
            <a:stCxn id="21" idx="0"/>
            <a:endCxn id="22" idx="4"/>
          </p:cNvCxnSpPr>
          <p:nvPr/>
        </p:nvCxnSpPr>
        <p:spPr>
          <a:xfrm rot="16200000">
            <a:off x="975614" y="2137090"/>
            <a:ext cx="265200" cy="600"/>
          </a:xfrm>
          <a:prstGeom prst="bentConnector3">
            <a:avLst>
              <a:gd name="adj1" fmla="val 50003"/>
            </a:avLst>
          </a:prstGeom>
          <a:noFill/>
          <a:ln w="19050" cap="flat" cmpd="sng">
            <a:solidFill>
              <a:schemeClr val="dk1"/>
            </a:solidFill>
            <a:prstDash val="solid"/>
            <a:round/>
            <a:headEnd type="none" w="med" len="med"/>
            <a:tailEnd type="none" w="med" len="med"/>
          </a:ln>
        </p:spPr>
      </p:cxnSp>
      <p:cxnSp>
        <p:nvCxnSpPr>
          <p:cNvPr id="28" name="Google Shape;2247;p66">
            <a:extLst>
              <a:ext uri="{FF2B5EF4-FFF2-40B4-BE49-F238E27FC236}">
                <a16:creationId xmlns:a16="http://schemas.microsoft.com/office/drawing/2014/main" id="{74E56625-4446-494E-AC01-78A9AA58350D}"/>
              </a:ext>
            </a:extLst>
          </p:cNvPr>
          <p:cNvCxnSpPr>
            <a:stCxn id="20" idx="0"/>
            <a:endCxn id="21" idx="4"/>
          </p:cNvCxnSpPr>
          <p:nvPr/>
        </p:nvCxnSpPr>
        <p:spPr>
          <a:xfrm rot="16200000">
            <a:off x="981164" y="2981950"/>
            <a:ext cx="254100" cy="600"/>
          </a:xfrm>
          <a:prstGeom prst="bentConnector3">
            <a:avLst>
              <a:gd name="adj1" fmla="val 49982"/>
            </a:avLst>
          </a:prstGeom>
          <a:noFill/>
          <a:ln w="19050" cap="flat" cmpd="sng">
            <a:solidFill>
              <a:schemeClr val="dk1"/>
            </a:solidFill>
            <a:prstDash val="solid"/>
            <a:round/>
            <a:headEnd type="none" w="med" len="med"/>
            <a:tailEnd type="none" w="med" len="med"/>
          </a:ln>
        </p:spPr>
      </p:cxnSp>
      <p:cxnSp>
        <p:nvCxnSpPr>
          <p:cNvPr id="29" name="Google Shape;2248;p66">
            <a:extLst>
              <a:ext uri="{FF2B5EF4-FFF2-40B4-BE49-F238E27FC236}">
                <a16:creationId xmlns:a16="http://schemas.microsoft.com/office/drawing/2014/main" id="{13A02C80-5D74-4530-B568-AF6C52A7C570}"/>
              </a:ext>
            </a:extLst>
          </p:cNvPr>
          <p:cNvCxnSpPr>
            <a:stCxn id="19" idx="0"/>
            <a:endCxn id="20" idx="4"/>
          </p:cNvCxnSpPr>
          <p:nvPr/>
        </p:nvCxnSpPr>
        <p:spPr>
          <a:xfrm rot="16200000">
            <a:off x="980264" y="3822375"/>
            <a:ext cx="255900" cy="600"/>
          </a:xfrm>
          <a:prstGeom prst="bentConnector3">
            <a:avLst>
              <a:gd name="adj1" fmla="val 50024"/>
            </a:avLst>
          </a:prstGeom>
          <a:noFill/>
          <a:ln w="19050" cap="flat" cmpd="sng">
            <a:solidFill>
              <a:schemeClr val="dk1"/>
            </a:solidFill>
            <a:prstDash val="solid"/>
            <a:round/>
            <a:headEnd type="none" w="med" len="med"/>
            <a:tailEnd type="none" w="med" len="med"/>
          </a:ln>
        </p:spPr>
      </p:cxnSp>
      <p:pic>
        <p:nvPicPr>
          <p:cNvPr id="50" name="Picture 49">
            <a:extLst>
              <a:ext uri="{FF2B5EF4-FFF2-40B4-BE49-F238E27FC236}">
                <a16:creationId xmlns:a16="http://schemas.microsoft.com/office/drawing/2014/main" id="{C488A36F-3E92-4184-9C7E-DCE49A5A4865}"/>
              </a:ext>
            </a:extLst>
          </p:cNvPr>
          <p:cNvPicPr>
            <a:picLocks noChangeAspect="1"/>
          </p:cNvPicPr>
          <p:nvPr/>
        </p:nvPicPr>
        <p:blipFill>
          <a:blip r:embed="rId3"/>
          <a:stretch>
            <a:fillRect/>
          </a:stretch>
        </p:blipFill>
        <p:spPr>
          <a:xfrm>
            <a:off x="957045" y="4100935"/>
            <a:ext cx="301737" cy="301737"/>
          </a:xfrm>
          <a:prstGeom prst="rect">
            <a:avLst/>
          </a:prstGeom>
        </p:spPr>
      </p:pic>
      <p:sp>
        <p:nvSpPr>
          <p:cNvPr id="33" name="Google Shape;2252;p66">
            <a:extLst>
              <a:ext uri="{FF2B5EF4-FFF2-40B4-BE49-F238E27FC236}">
                <a16:creationId xmlns:a16="http://schemas.microsoft.com/office/drawing/2014/main" id="{C119AFAE-597A-44D1-A470-43135220F822}"/>
              </a:ext>
            </a:extLst>
          </p:cNvPr>
          <p:cNvSpPr/>
          <p:nvPr/>
        </p:nvSpPr>
        <p:spPr>
          <a:xfrm>
            <a:off x="1059480" y="4177761"/>
            <a:ext cx="41340" cy="50917"/>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7;p66">
            <a:extLst>
              <a:ext uri="{FF2B5EF4-FFF2-40B4-BE49-F238E27FC236}">
                <a16:creationId xmlns:a16="http://schemas.microsoft.com/office/drawing/2014/main" id="{F574B959-00CC-4482-940E-B1E18E45A846}"/>
              </a:ext>
            </a:extLst>
          </p:cNvPr>
          <p:cNvSpPr txBox="1"/>
          <p:nvPr/>
        </p:nvSpPr>
        <p:spPr>
          <a:xfrm>
            <a:off x="1594034" y="1432675"/>
            <a:ext cx="2590800" cy="55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b="1">
                <a:solidFill>
                  <a:schemeClr val="dk2"/>
                </a:solidFill>
                <a:latin typeface="Epilogue"/>
                <a:ea typeface="Epilogue"/>
                <a:cs typeface="Epilogue"/>
                <a:sym typeface="Epilogue"/>
              </a:rPr>
              <a:t>Malware Distribution </a:t>
            </a:r>
          </a:p>
        </p:txBody>
      </p:sp>
      <p:sp>
        <p:nvSpPr>
          <p:cNvPr id="39" name="Google Shape;2258;p66">
            <a:extLst>
              <a:ext uri="{FF2B5EF4-FFF2-40B4-BE49-F238E27FC236}">
                <a16:creationId xmlns:a16="http://schemas.microsoft.com/office/drawing/2014/main" id="{F0D15BE4-9C41-452B-A59A-7E2B40C5F5A5}"/>
              </a:ext>
            </a:extLst>
          </p:cNvPr>
          <p:cNvSpPr txBox="1"/>
          <p:nvPr/>
        </p:nvSpPr>
        <p:spPr>
          <a:xfrm>
            <a:off x="1594034" y="2283190"/>
            <a:ext cx="2590800" cy="55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b="1">
                <a:solidFill>
                  <a:schemeClr val="dk2"/>
                </a:solidFill>
                <a:latin typeface="Epilogue"/>
                <a:ea typeface="Epilogue"/>
                <a:cs typeface="Epilogue"/>
                <a:sym typeface="Epilogue"/>
              </a:rPr>
              <a:t>Phishing Attack </a:t>
            </a:r>
          </a:p>
        </p:txBody>
      </p:sp>
      <p:sp>
        <p:nvSpPr>
          <p:cNvPr id="40" name="Google Shape;2259;p66">
            <a:extLst>
              <a:ext uri="{FF2B5EF4-FFF2-40B4-BE49-F238E27FC236}">
                <a16:creationId xmlns:a16="http://schemas.microsoft.com/office/drawing/2014/main" id="{DC0A1F1E-7D9F-40A9-A826-3737B2D11A5E}"/>
              </a:ext>
            </a:extLst>
          </p:cNvPr>
          <p:cNvSpPr txBox="1"/>
          <p:nvPr/>
        </p:nvSpPr>
        <p:spPr>
          <a:xfrm>
            <a:off x="1594034" y="3122500"/>
            <a:ext cx="2590800" cy="55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b="1">
                <a:solidFill>
                  <a:schemeClr val="dk2"/>
                </a:solidFill>
                <a:latin typeface="Epilogue"/>
                <a:ea typeface="Epilogue"/>
                <a:cs typeface="Epilogue"/>
                <a:sym typeface="Epilogue"/>
              </a:rPr>
              <a:t>Spam Attack </a:t>
            </a:r>
          </a:p>
        </p:txBody>
      </p:sp>
      <p:sp>
        <p:nvSpPr>
          <p:cNvPr id="41" name="Google Shape;2260;p66">
            <a:extLst>
              <a:ext uri="{FF2B5EF4-FFF2-40B4-BE49-F238E27FC236}">
                <a16:creationId xmlns:a16="http://schemas.microsoft.com/office/drawing/2014/main" id="{7AB08DCC-7F02-4502-8ACB-23924FF1DF6C}"/>
              </a:ext>
            </a:extLst>
          </p:cNvPr>
          <p:cNvSpPr txBox="1"/>
          <p:nvPr/>
        </p:nvSpPr>
        <p:spPr>
          <a:xfrm>
            <a:off x="1594034" y="3963825"/>
            <a:ext cx="2590800" cy="55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b="1">
                <a:solidFill>
                  <a:schemeClr val="dk2"/>
                </a:solidFill>
                <a:latin typeface="Epilogue"/>
                <a:ea typeface="Epilogue"/>
                <a:cs typeface="Epilogue"/>
                <a:sym typeface="Epilogue"/>
              </a:rPr>
              <a:t>Denial of Service Attack </a:t>
            </a:r>
          </a:p>
        </p:txBody>
      </p:sp>
      <p:pic>
        <p:nvPicPr>
          <p:cNvPr id="42" name="Picture 41">
            <a:extLst>
              <a:ext uri="{FF2B5EF4-FFF2-40B4-BE49-F238E27FC236}">
                <a16:creationId xmlns:a16="http://schemas.microsoft.com/office/drawing/2014/main" id="{B2D6EE27-A229-485A-9B74-9454392E058C}"/>
              </a:ext>
            </a:extLst>
          </p:cNvPr>
          <p:cNvPicPr>
            <a:picLocks noChangeAspect="1"/>
          </p:cNvPicPr>
          <p:nvPr/>
        </p:nvPicPr>
        <p:blipFill>
          <a:blip r:embed="rId4"/>
          <a:stretch>
            <a:fillRect/>
          </a:stretch>
        </p:blipFill>
        <p:spPr>
          <a:xfrm>
            <a:off x="965665" y="2415400"/>
            <a:ext cx="301737" cy="301737"/>
          </a:xfrm>
          <a:prstGeom prst="rect">
            <a:avLst/>
          </a:prstGeom>
        </p:spPr>
      </p:pic>
      <p:pic>
        <p:nvPicPr>
          <p:cNvPr id="48" name="Picture 47">
            <a:extLst>
              <a:ext uri="{FF2B5EF4-FFF2-40B4-BE49-F238E27FC236}">
                <a16:creationId xmlns:a16="http://schemas.microsoft.com/office/drawing/2014/main" id="{0AD2DD12-8B5A-46C3-8941-621F4E47522D}"/>
              </a:ext>
            </a:extLst>
          </p:cNvPr>
          <p:cNvPicPr>
            <a:picLocks noChangeAspect="1"/>
          </p:cNvPicPr>
          <p:nvPr/>
        </p:nvPicPr>
        <p:blipFill>
          <a:blip r:embed="rId5"/>
          <a:stretch>
            <a:fillRect/>
          </a:stretch>
        </p:blipFill>
        <p:spPr>
          <a:xfrm>
            <a:off x="960561" y="1558768"/>
            <a:ext cx="305301" cy="305301"/>
          </a:xfrm>
          <a:prstGeom prst="rect">
            <a:avLst/>
          </a:prstGeom>
        </p:spPr>
      </p:pic>
      <p:pic>
        <p:nvPicPr>
          <p:cNvPr id="49" name="Picture 48">
            <a:extLst>
              <a:ext uri="{FF2B5EF4-FFF2-40B4-BE49-F238E27FC236}">
                <a16:creationId xmlns:a16="http://schemas.microsoft.com/office/drawing/2014/main" id="{CF8E2A6F-3987-4AD7-9751-5690A1843FEA}"/>
              </a:ext>
            </a:extLst>
          </p:cNvPr>
          <p:cNvPicPr>
            <a:picLocks noChangeAspect="1"/>
          </p:cNvPicPr>
          <p:nvPr/>
        </p:nvPicPr>
        <p:blipFill>
          <a:blip r:embed="rId6"/>
          <a:stretch>
            <a:fillRect/>
          </a:stretch>
        </p:blipFill>
        <p:spPr>
          <a:xfrm>
            <a:off x="965665" y="3259610"/>
            <a:ext cx="326533" cy="32653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46"/>
          <p:cNvSpPr txBox="1">
            <a:spLocks noGrp="1"/>
          </p:cNvSpPr>
          <p:nvPr>
            <p:ph type="title"/>
          </p:nvPr>
        </p:nvSpPr>
        <p:spPr>
          <a:xfrm>
            <a:off x="720000" y="521224"/>
            <a:ext cx="7704000" cy="997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Malware Distribution - </a:t>
            </a:r>
            <a:r>
              <a:rPr lang="vi-VN"/>
              <a:t>Phân phối phần mềm độc hại </a:t>
            </a:r>
            <a:endParaRPr lang="en-US"/>
          </a:p>
        </p:txBody>
      </p:sp>
      <p:sp>
        <p:nvSpPr>
          <p:cNvPr id="1938" name="Google Shape;1938;p46"/>
          <p:cNvSpPr txBox="1">
            <a:spLocks noGrp="1"/>
          </p:cNvSpPr>
          <p:nvPr>
            <p:ph type="subTitle" idx="1"/>
          </p:nvPr>
        </p:nvSpPr>
        <p:spPr>
          <a:xfrm>
            <a:off x="720000" y="1519199"/>
            <a:ext cx="4492800" cy="33480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a:t>L</a:t>
            </a:r>
            <a:r>
              <a:rPr lang="vi-VN"/>
              <a:t>à một trong những phương pháp chính để phát tán phần mềm độc hại</a:t>
            </a:r>
            <a:r>
              <a:rPr lang="en-US"/>
              <a:t> </a:t>
            </a:r>
            <a:r>
              <a:rPr lang="vi-VN"/>
              <a:t>qua email.</a:t>
            </a:r>
            <a:endParaRPr lang="en-US"/>
          </a:p>
          <a:p>
            <a:pPr marL="285750" lvl="0" indent="-285750" algn="just" rtl="0">
              <a:spcBef>
                <a:spcPts val="0"/>
              </a:spcBef>
              <a:spcAft>
                <a:spcPts val="0"/>
              </a:spcAft>
              <a:buFont typeface="Arial" panose="020B0604020202020204" pitchFamily="34" charset="0"/>
              <a:buChar char="•"/>
            </a:pPr>
            <a:r>
              <a:rPr lang="en-US"/>
              <a:t>V</a:t>
            </a:r>
            <a:r>
              <a:rPr lang="vi-VN"/>
              <a:t>irus được lan truyền thông qua các tệp đính kèm trong email</a:t>
            </a:r>
            <a:endParaRPr lang="en-US"/>
          </a:p>
          <a:p>
            <a:pPr marL="285750" lvl="0" indent="-285750" algn="just" rtl="0">
              <a:spcBef>
                <a:spcPts val="0"/>
              </a:spcBef>
              <a:spcAft>
                <a:spcPts val="0"/>
              </a:spcAft>
              <a:buFont typeface="Arial" panose="020B0604020202020204" pitchFamily="34" charset="0"/>
              <a:buChar char="•"/>
            </a:pPr>
            <a:r>
              <a:rPr lang="vi-VN"/>
              <a:t>Hiện nay, có sự chuyển dịch từ các tệp đính kèm sang các liên kết nhúng.</a:t>
            </a:r>
            <a:endParaRPr lang="en-US"/>
          </a:p>
          <a:p>
            <a:pPr marL="285750" lvl="0" indent="-285750" algn="just" rtl="0">
              <a:spcBef>
                <a:spcPts val="0"/>
              </a:spcBef>
              <a:spcAft>
                <a:spcPts val="0"/>
              </a:spcAft>
              <a:buFont typeface="Arial" panose="020B0604020202020204" pitchFamily="34" charset="0"/>
              <a:buChar char="•"/>
            </a:pPr>
            <a:r>
              <a:rPr lang="en-US"/>
              <a:t>Nhận biết: </a:t>
            </a:r>
            <a:r>
              <a:rPr lang="vi-VN"/>
              <a:t>người gửi không xác định, lỗi chính tả, liên kết </a:t>
            </a:r>
            <a:r>
              <a:rPr lang="en-US"/>
              <a:t>hay</a:t>
            </a:r>
            <a:r>
              <a:rPr lang="vi-VN"/>
              <a:t> tệp đính kèm không xác định,</a:t>
            </a:r>
            <a:r>
              <a:rPr lang="en-US"/>
              <a:t> hoặc bố cục nội dung có vấn đề.</a:t>
            </a:r>
          </a:p>
          <a:p>
            <a:pPr marL="285750" lvl="0" indent="-285750" algn="just" rtl="0">
              <a:spcBef>
                <a:spcPts val="0"/>
              </a:spcBef>
              <a:spcAft>
                <a:spcPts val="0"/>
              </a:spcAft>
              <a:buFont typeface="Arial" panose="020B0604020202020204" pitchFamily="34" charset="0"/>
              <a:buChar char="•"/>
            </a:pPr>
            <a:r>
              <a:rPr lang="en-US"/>
              <a:t>Phòng chống: </a:t>
            </a:r>
            <a:r>
              <a:rPr lang="vi-VN"/>
              <a:t>tránh nhấp chuột vào các tệp đính kèm hoặc liên kết </a:t>
            </a:r>
            <a:r>
              <a:rPr lang="en-US"/>
              <a:t>lạ, </a:t>
            </a:r>
            <a:r>
              <a:rPr lang="vi-VN"/>
              <a:t>trang bị phần cứng và phần mềm bảo mật emai</a:t>
            </a:r>
            <a:r>
              <a:rPr lang="en-US"/>
              <a:t>l.</a:t>
            </a:r>
          </a:p>
        </p:txBody>
      </p:sp>
      <p:pic>
        <p:nvPicPr>
          <p:cNvPr id="19" name="Picture 18">
            <a:extLst>
              <a:ext uri="{FF2B5EF4-FFF2-40B4-BE49-F238E27FC236}">
                <a16:creationId xmlns:a16="http://schemas.microsoft.com/office/drawing/2014/main" id="{72AEDF3A-BBE3-4667-9CDD-EFB54406893A}"/>
              </a:ext>
            </a:extLst>
          </p:cNvPr>
          <p:cNvPicPr>
            <a:picLocks noChangeAspect="1"/>
          </p:cNvPicPr>
          <p:nvPr/>
        </p:nvPicPr>
        <p:blipFill>
          <a:blip r:embed="rId3"/>
          <a:stretch>
            <a:fillRect/>
          </a:stretch>
        </p:blipFill>
        <p:spPr>
          <a:xfrm>
            <a:off x="5875200" y="2050274"/>
            <a:ext cx="2035200" cy="2035200"/>
          </a:xfrm>
          <a:prstGeom prst="rect">
            <a:avLst/>
          </a:prstGeom>
        </p:spPr>
      </p:pic>
    </p:spTree>
    <p:extLst>
      <p:ext uri="{BB962C8B-B14F-4D97-AF65-F5344CB8AC3E}">
        <p14:creationId xmlns:p14="http://schemas.microsoft.com/office/powerpoint/2010/main" val="119348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46"/>
          <p:cNvSpPr txBox="1">
            <a:spLocks noGrp="1"/>
          </p:cNvSpPr>
          <p:nvPr>
            <p:ph type="title"/>
          </p:nvPr>
        </p:nvSpPr>
        <p:spPr>
          <a:xfrm>
            <a:off x="720000" y="521224"/>
            <a:ext cx="7704000" cy="997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Phishing Attack – Tấn công lừa đảo</a:t>
            </a:r>
          </a:p>
        </p:txBody>
      </p:sp>
      <p:sp>
        <p:nvSpPr>
          <p:cNvPr id="1938" name="Google Shape;1938;p46"/>
          <p:cNvSpPr txBox="1">
            <a:spLocks noGrp="1"/>
          </p:cNvSpPr>
          <p:nvPr>
            <p:ph type="subTitle" idx="1"/>
          </p:nvPr>
        </p:nvSpPr>
        <p:spPr>
          <a:xfrm>
            <a:off x="720000" y="1519199"/>
            <a:ext cx="4492800" cy="33480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a:t>G</a:t>
            </a:r>
            <a:r>
              <a:rPr lang="vi-VN"/>
              <a:t>ửi email giả mạo như một tổ chức hay công ty đáng tin cậy, </a:t>
            </a:r>
            <a:r>
              <a:rPr lang="en-US"/>
              <a:t>trong đó có thể chứa tệp tin, liên kết độc hại.</a:t>
            </a:r>
          </a:p>
          <a:p>
            <a:pPr marL="285750" lvl="0" indent="-285750" algn="just" rtl="0">
              <a:spcBef>
                <a:spcPts val="0"/>
              </a:spcBef>
              <a:spcAft>
                <a:spcPts val="0"/>
              </a:spcAft>
              <a:buFont typeface="Arial" panose="020B0604020202020204" pitchFamily="34" charset="0"/>
              <a:buChar char="•"/>
            </a:pPr>
            <a:r>
              <a:rPr lang="en-US"/>
              <a:t>Mục đích: </a:t>
            </a:r>
            <a:r>
              <a:rPr lang="vi-VN"/>
              <a:t>chiếm đoạt thông tin cá nhân, tài khoản ngân hàng hoặc các thông tin quan trọng</a:t>
            </a:r>
            <a:r>
              <a:rPr lang="en-US"/>
              <a:t> khác</a:t>
            </a:r>
            <a:r>
              <a:rPr lang="vi-VN"/>
              <a:t>.</a:t>
            </a:r>
            <a:endParaRPr lang="en-US"/>
          </a:p>
          <a:p>
            <a:pPr marL="285750" lvl="0" indent="-285750" algn="just" rtl="0">
              <a:spcBef>
                <a:spcPts val="0"/>
              </a:spcBef>
              <a:spcAft>
                <a:spcPts val="0"/>
              </a:spcAft>
              <a:buFont typeface="Arial" panose="020B0604020202020204" pitchFamily="34" charset="0"/>
              <a:buChar char="•"/>
            </a:pPr>
            <a:r>
              <a:rPr lang="en-US"/>
              <a:t>Nhận biết: </a:t>
            </a:r>
            <a:r>
              <a:rPr lang="vi-VN"/>
              <a:t>người gửi không xác định, lỗi chính tả, hoặc yêu cầu cung cấp thông tin cá nhân hoặc tài khoản đăng nhập</a:t>
            </a:r>
            <a:r>
              <a:rPr lang="en-US"/>
              <a:t>.</a:t>
            </a:r>
          </a:p>
          <a:p>
            <a:pPr marL="285750" lvl="0" indent="-285750" algn="just" rtl="0">
              <a:spcBef>
                <a:spcPts val="0"/>
              </a:spcBef>
              <a:spcAft>
                <a:spcPts val="0"/>
              </a:spcAft>
              <a:buFont typeface="Arial" panose="020B0604020202020204" pitchFamily="34" charset="0"/>
              <a:buChar char="•"/>
            </a:pPr>
            <a:r>
              <a:rPr lang="en-US"/>
              <a:t>Ngăn chặn: tránh truy cập vào các liên kết hoặc tệp đính kèm trong email đó</a:t>
            </a:r>
          </a:p>
        </p:txBody>
      </p:sp>
      <p:pic>
        <p:nvPicPr>
          <p:cNvPr id="7" name="Picture 6">
            <a:extLst>
              <a:ext uri="{FF2B5EF4-FFF2-40B4-BE49-F238E27FC236}">
                <a16:creationId xmlns:a16="http://schemas.microsoft.com/office/drawing/2014/main" id="{D6FFB61E-2B7A-4D62-A407-525A15EC402D}"/>
              </a:ext>
            </a:extLst>
          </p:cNvPr>
          <p:cNvPicPr>
            <a:picLocks noChangeAspect="1"/>
          </p:cNvPicPr>
          <p:nvPr/>
        </p:nvPicPr>
        <p:blipFill>
          <a:blip r:embed="rId3"/>
          <a:stretch>
            <a:fillRect/>
          </a:stretch>
        </p:blipFill>
        <p:spPr>
          <a:xfrm>
            <a:off x="5800800" y="1519199"/>
            <a:ext cx="2035200" cy="2035200"/>
          </a:xfrm>
          <a:prstGeom prst="rect">
            <a:avLst/>
          </a:prstGeom>
        </p:spPr>
      </p:pic>
    </p:spTree>
    <p:extLst>
      <p:ext uri="{BB962C8B-B14F-4D97-AF65-F5344CB8AC3E}">
        <p14:creationId xmlns:p14="http://schemas.microsoft.com/office/powerpoint/2010/main" val="944979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46"/>
          <p:cNvSpPr txBox="1">
            <a:spLocks noGrp="1"/>
          </p:cNvSpPr>
          <p:nvPr>
            <p:ph type="title"/>
          </p:nvPr>
        </p:nvSpPr>
        <p:spPr>
          <a:xfrm>
            <a:off x="720000" y="521224"/>
            <a:ext cx="7704000" cy="997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Spam Attack – Tấn công thư rác</a:t>
            </a:r>
          </a:p>
        </p:txBody>
      </p:sp>
      <p:sp>
        <p:nvSpPr>
          <p:cNvPr id="1938" name="Google Shape;1938;p46"/>
          <p:cNvSpPr txBox="1">
            <a:spLocks noGrp="1"/>
          </p:cNvSpPr>
          <p:nvPr>
            <p:ph type="subTitle" idx="1"/>
          </p:nvPr>
        </p:nvSpPr>
        <p:spPr>
          <a:xfrm>
            <a:off x="720000" y="1519199"/>
            <a:ext cx="4492800" cy="33480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a:t>C</a:t>
            </a:r>
            <a:r>
              <a:rPr lang="vi-VN"/>
              <a:t>hứa các thông điệp quảng cáo hoặc các thông tin khác về sản phẩm hoặc dịch vụ được quảng cáo</a:t>
            </a:r>
            <a:r>
              <a:rPr lang="en-US"/>
              <a:t>.</a:t>
            </a:r>
          </a:p>
          <a:p>
            <a:pPr marL="285750" lvl="0" indent="-285750" algn="just" rtl="0">
              <a:spcBef>
                <a:spcPts val="0"/>
              </a:spcBef>
              <a:spcAft>
                <a:spcPts val="0"/>
              </a:spcAft>
              <a:buFont typeface="Arial" panose="020B0604020202020204" pitchFamily="34" charset="0"/>
              <a:buChar char="•"/>
            </a:pPr>
            <a:r>
              <a:rPr lang="en-US"/>
              <a:t>Nhận biết: </a:t>
            </a:r>
            <a:r>
              <a:rPr lang="vi-VN"/>
              <a:t>chứa các thông điệp quảng cáo hoặc các thông tin khác về sản phẩm hoặc dịch vụ được quảng cáo.</a:t>
            </a:r>
            <a:endParaRPr lang="en-US"/>
          </a:p>
          <a:p>
            <a:pPr marL="285750" lvl="0" indent="-285750" algn="just" rtl="0">
              <a:spcBef>
                <a:spcPts val="0"/>
              </a:spcBef>
              <a:spcAft>
                <a:spcPts val="0"/>
              </a:spcAft>
              <a:buFont typeface="Arial" panose="020B0604020202020204" pitchFamily="34" charset="0"/>
              <a:buChar char="•"/>
            </a:pPr>
            <a:r>
              <a:rPr lang="en-US"/>
              <a:t>Ngăn chặn: </a:t>
            </a:r>
            <a:r>
              <a:rPr lang="vi-VN"/>
              <a:t>sử dụng các chương trình chống spam hoặc kích hoạt chức năng lọc spam có sẵn trên các dịch vụ email</a:t>
            </a:r>
            <a:endParaRPr lang="en-US"/>
          </a:p>
        </p:txBody>
      </p:sp>
      <p:pic>
        <p:nvPicPr>
          <p:cNvPr id="3" name="Picture 2">
            <a:extLst>
              <a:ext uri="{FF2B5EF4-FFF2-40B4-BE49-F238E27FC236}">
                <a16:creationId xmlns:a16="http://schemas.microsoft.com/office/drawing/2014/main" id="{B0027DF9-3C38-4094-B3FC-443186C17F14}"/>
              </a:ext>
            </a:extLst>
          </p:cNvPr>
          <p:cNvPicPr>
            <a:picLocks noChangeAspect="1"/>
          </p:cNvPicPr>
          <p:nvPr/>
        </p:nvPicPr>
        <p:blipFill>
          <a:blip r:embed="rId3"/>
          <a:stretch>
            <a:fillRect/>
          </a:stretch>
        </p:blipFill>
        <p:spPr>
          <a:xfrm>
            <a:off x="5800800" y="1519199"/>
            <a:ext cx="2035200" cy="2035200"/>
          </a:xfrm>
          <a:prstGeom prst="rect">
            <a:avLst/>
          </a:prstGeom>
        </p:spPr>
      </p:pic>
    </p:spTree>
    <p:extLst>
      <p:ext uri="{BB962C8B-B14F-4D97-AF65-F5344CB8AC3E}">
        <p14:creationId xmlns:p14="http://schemas.microsoft.com/office/powerpoint/2010/main" val="2151620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46"/>
          <p:cNvSpPr txBox="1">
            <a:spLocks noGrp="1"/>
          </p:cNvSpPr>
          <p:nvPr>
            <p:ph type="title"/>
          </p:nvPr>
        </p:nvSpPr>
        <p:spPr>
          <a:xfrm>
            <a:off x="720000" y="521224"/>
            <a:ext cx="7704000" cy="997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Denial of Service Attack – Tấn công từ chối dịch vụ</a:t>
            </a:r>
          </a:p>
        </p:txBody>
      </p:sp>
      <p:sp>
        <p:nvSpPr>
          <p:cNvPr id="1938" name="Google Shape;1938;p46"/>
          <p:cNvSpPr txBox="1">
            <a:spLocks noGrp="1"/>
          </p:cNvSpPr>
          <p:nvPr>
            <p:ph type="subTitle" idx="1"/>
          </p:nvPr>
        </p:nvSpPr>
        <p:spPr>
          <a:xfrm>
            <a:off x="720000" y="1519199"/>
            <a:ext cx="4492800" cy="1692001"/>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a:t>G</a:t>
            </a:r>
            <a:r>
              <a:rPr lang="vi-VN"/>
              <a:t>ửi một lượng lớn email đến địa chỉ email của người nhận, gây ra quá tải và làm cho hệ thống email không hoạt động.</a:t>
            </a:r>
            <a:endParaRPr lang="en-US"/>
          </a:p>
          <a:p>
            <a:pPr marL="285750" lvl="0" indent="-285750" algn="just" rtl="0">
              <a:spcBef>
                <a:spcPts val="0"/>
              </a:spcBef>
              <a:spcAft>
                <a:spcPts val="0"/>
              </a:spcAft>
              <a:buFont typeface="Arial" panose="020B0604020202020204" pitchFamily="34" charset="0"/>
              <a:buChar char="•"/>
            </a:pPr>
            <a:r>
              <a:rPr lang="en-US"/>
              <a:t>Ngăn chặn tạm thời: chặn IP hoặc địa chỉ gửi email</a:t>
            </a:r>
          </a:p>
        </p:txBody>
      </p:sp>
      <p:pic>
        <p:nvPicPr>
          <p:cNvPr id="4" name="Picture 3">
            <a:extLst>
              <a:ext uri="{FF2B5EF4-FFF2-40B4-BE49-F238E27FC236}">
                <a16:creationId xmlns:a16="http://schemas.microsoft.com/office/drawing/2014/main" id="{9644D28B-54A5-4995-A668-E1890ADDF287}"/>
              </a:ext>
            </a:extLst>
          </p:cNvPr>
          <p:cNvPicPr>
            <a:picLocks noChangeAspect="1"/>
          </p:cNvPicPr>
          <p:nvPr/>
        </p:nvPicPr>
        <p:blipFill>
          <a:blip r:embed="rId3"/>
          <a:stretch>
            <a:fillRect/>
          </a:stretch>
        </p:blipFill>
        <p:spPr>
          <a:xfrm>
            <a:off x="5800800" y="1519199"/>
            <a:ext cx="2035200" cy="2035200"/>
          </a:xfrm>
          <a:prstGeom prst="rect">
            <a:avLst/>
          </a:prstGeom>
        </p:spPr>
      </p:pic>
    </p:spTree>
    <p:extLst>
      <p:ext uri="{BB962C8B-B14F-4D97-AF65-F5344CB8AC3E}">
        <p14:creationId xmlns:p14="http://schemas.microsoft.com/office/powerpoint/2010/main" val="4033139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37"/>
          <p:cNvSpPr txBox="1">
            <a:spLocks noGrp="1"/>
          </p:cNvSpPr>
          <p:nvPr>
            <p:ph type="title"/>
          </p:nvPr>
        </p:nvSpPr>
        <p:spPr>
          <a:xfrm>
            <a:off x="951808" y="1047727"/>
            <a:ext cx="435204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solidFill>
                  <a:schemeClr val="tx1"/>
                </a:solidFill>
              </a:rPr>
              <a:t>NỘI DUNG CHÍNH</a:t>
            </a:r>
            <a:endParaRPr sz="4000">
              <a:solidFill>
                <a:schemeClr val="tx1"/>
              </a:solidFill>
            </a:endParaRPr>
          </a:p>
        </p:txBody>
      </p:sp>
      <p:sp>
        <p:nvSpPr>
          <p:cNvPr id="1842" name="Google Shape;1842;p37"/>
          <p:cNvSpPr/>
          <p:nvPr/>
        </p:nvSpPr>
        <p:spPr>
          <a:xfrm>
            <a:off x="7596300" y="-102647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7"/>
          <p:cNvSpPr/>
          <p:nvPr/>
        </p:nvSpPr>
        <p:spPr>
          <a:xfrm>
            <a:off x="8424000" y="6740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a:extLst>
              <a:ext uri="{FF2B5EF4-FFF2-40B4-BE49-F238E27FC236}">
                <a16:creationId xmlns:a16="http://schemas.microsoft.com/office/drawing/2014/main" id="{2ED9DBDC-1533-4FB0-BE24-E23F2EDDBB0E}"/>
              </a:ext>
            </a:extLst>
          </p:cNvPr>
          <p:cNvGrpSpPr/>
          <p:nvPr/>
        </p:nvGrpSpPr>
        <p:grpSpPr>
          <a:xfrm>
            <a:off x="547200" y="2332800"/>
            <a:ext cx="8049600" cy="2289475"/>
            <a:chOff x="547200" y="2332800"/>
            <a:chExt cx="8049600" cy="2289475"/>
          </a:xfrm>
        </p:grpSpPr>
        <p:sp>
          <p:nvSpPr>
            <p:cNvPr id="2" name="Rectangle 1">
              <a:extLst>
                <a:ext uri="{FF2B5EF4-FFF2-40B4-BE49-F238E27FC236}">
                  <a16:creationId xmlns:a16="http://schemas.microsoft.com/office/drawing/2014/main" id="{B5984B3F-0297-429E-B928-F40C31E0241C}"/>
                </a:ext>
              </a:extLst>
            </p:cNvPr>
            <p:cNvSpPr/>
            <p:nvPr/>
          </p:nvSpPr>
          <p:spPr>
            <a:xfrm>
              <a:off x="547200" y="2332800"/>
              <a:ext cx="8049600" cy="2289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8A9FE"/>
                </a:solidFill>
              </a:endParaRPr>
            </a:p>
          </p:txBody>
        </p:sp>
        <p:grpSp>
          <p:nvGrpSpPr>
            <p:cNvPr id="9" name="Group 8">
              <a:extLst>
                <a:ext uri="{FF2B5EF4-FFF2-40B4-BE49-F238E27FC236}">
                  <a16:creationId xmlns:a16="http://schemas.microsoft.com/office/drawing/2014/main" id="{28165EB9-D4AE-4978-86D7-AC6BA952DA09}"/>
                </a:ext>
              </a:extLst>
            </p:cNvPr>
            <p:cNvGrpSpPr/>
            <p:nvPr/>
          </p:nvGrpSpPr>
          <p:grpSpPr>
            <a:xfrm>
              <a:off x="3227771" y="2764737"/>
              <a:ext cx="0" cy="1425600"/>
              <a:chOff x="2952000" y="2764737"/>
              <a:chExt cx="0" cy="1425600"/>
            </a:xfrm>
          </p:grpSpPr>
          <p:cxnSp>
            <p:nvCxnSpPr>
              <p:cNvPr id="4" name="Straight Connector 3">
                <a:extLst>
                  <a:ext uri="{FF2B5EF4-FFF2-40B4-BE49-F238E27FC236}">
                    <a16:creationId xmlns:a16="http://schemas.microsoft.com/office/drawing/2014/main" id="{D8078ADE-E560-4205-9BD0-26FA6664429F}"/>
                  </a:ext>
                </a:extLst>
              </p:cNvPr>
              <p:cNvCxnSpPr>
                <a:cxnSpLocks/>
              </p:cNvCxnSpPr>
              <p:nvPr/>
            </p:nvCxnSpPr>
            <p:spPr>
              <a:xfrm>
                <a:off x="2952000" y="2764737"/>
                <a:ext cx="0" cy="1425600"/>
              </a:xfrm>
              <a:prstGeom prst="line">
                <a:avLst/>
              </a:prstGeom>
              <a:ln w="12700">
                <a:solidFill>
                  <a:srgbClr val="211F34"/>
                </a:solidFill>
              </a:ln>
            </p:spPr>
            <p:style>
              <a:lnRef idx="1">
                <a:schemeClr val="accent3"/>
              </a:lnRef>
              <a:fillRef idx="0">
                <a:schemeClr val="accent3"/>
              </a:fillRef>
              <a:effectRef idx="0">
                <a:schemeClr val="accent3"/>
              </a:effectRef>
              <a:fontRef idx="minor">
                <a:schemeClr val="tx1"/>
              </a:fontRef>
            </p:style>
          </p:cxnSp>
          <p:cxnSp>
            <p:nvCxnSpPr>
              <p:cNvPr id="6" name="Straight Connector 5">
                <a:extLst>
                  <a:ext uri="{FF2B5EF4-FFF2-40B4-BE49-F238E27FC236}">
                    <a16:creationId xmlns:a16="http://schemas.microsoft.com/office/drawing/2014/main" id="{9C334700-AA31-4B1F-BF12-DAD4282324D8}"/>
                  </a:ext>
                </a:extLst>
              </p:cNvPr>
              <p:cNvCxnSpPr>
                <a:cxnSpLocks/>
              </p:cNvCxnSpPr>
              <p:nvPr/>
            </p:nvCxnSpPr>
            <p:spPr>
              <a:xfrm>
                <a:off x="2952000" y="3060000"/>
                <a:ext cx="0" cy="712800"/>
              </a:xfrm>
              <a:prstGeom prst="line">
                <a:avLst/>
              </a:prstGeom>
              <a:ln w="28575"/>
            </p:spPr>
            <p:style>
              <a:lnRef idx="1">
                <a:schemeClr val="accent3"/>
              </a:lnRef>
              <a:fillRef idx="0">
                <a:schemeClr val="accent3"/>
              </a:fillRef>
              <a:effectRef idx="0">
                <a:schemeClr val="accent3"/>
              </a:effectRef>
              <a:fontRef idx="minor">
                <a:schemeClr val="tx1"/>
              </a:fontRef>
            </p:style>
          </p:cxnSp>
        </p:grpSp>
        <p:grpSp>
          <p:nvGrpSpPr>
            <p:cNvPr id="25" name="Group 24">
              <a:extLst>
                <a:ext uri="{FF2B5EF4-FFF2-40B4-BE49-F238E27FC236}">
                  <a16:creationId xmlns:a16="http://schemas.microsoft.com/office/drawing/2014/main" id="{F6B18395-83E7-4A1A-93D1-4BDCA4F56016}"/>
                </a:ext>
              </a:extLst>
            </p:cNvPr>
            <p:cNvGrpSpPr/>
            <p:nvPr/>
          </p:nvGrpSpPr>
          <p:grpSpPr>
            <a:xfrm>
              <a:off x="5921830" y="2764737"/>
              <a:ext cx="0" cy="1425600"/>
              <a:chOff x="2952000" y="2764737"/>
              <a:chExt cx="0" cy="1425600"/>
            </a:xfrm>
          </p:grpSpPr>
          <p:cxnSp>
            <p:nvCxnSpPr>
              <p:cNvPr id="26" name="Straight Connector 25">
                <a:extLst>
                  <a:ext uri="{FF2B5EF4-FFF2-40B4-BE49-F238E27FC236}">
                    <a16:creationId xmlns:a16="http://schemas.microsoft.com/office/drawing/2014/main" id="{522EE83C-7264-44EC-A15D-51A8A810F7FE}"/>
                  </a:ext>
                </a:extLst>
              </p:cNvPr>
              <p:cNvCxnSpPr>
                <a:cxnSpLocks/>
              </p:cNvCxnSpPr>
              <p:nvPr/>
            </p:nvCxnSpPr>
            <p:spPr>
              <a:xfrm>
                <a:off x="2952000" y="2764737"/>
                <a:ext cx="0" cy="1425600"/>
              </a:xfrm>
              <a:prstGeom prst="line">
                <a:avLst/>
              </a:prstGeom>
              <a:ln w="12700">
                <a:solidFill>
                  <a:srgbClr val="211F34"/>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A60436AA-450A-4361-BB22-F35386926095}"/>
                  </a:ext>
                </a:extLst>
              </p:cNvPr>
              <p:cNvCxnSpPr>
                <a:cxnSpLocks/>
              </p:cNvCxnSpPr>
              <p:nvPr/>
            </p:nvCxnSpPr>
            <p:spPr>
              <a:xfrm>
                <a:off x="2952000" y="3060000"/>
                <a:ext cx="0" cy="712800"/>
              </a:xfrm>
              <a:prstGeom prst="line">
                <a:avLst/>
              </a:prstGeom>
              <a:ln w="28575"/>
            </p:spPr>
            <p:style>
              <a:lnRef idx="1">
                <a:schemeClr val="accent3"/>
              </a:lnRef>
              <a:fillRef idx="0">
                <a:schemeClr val="accent3"/>
              </a:fillRef>
              <a:effectRef idx="0">
                <a:schemeClr val="accent3"/>
              </a:effectRef>
              <a:fontRef idx="minor">
                <a:schemeClr val="tx1"/>
              </a:fontRef>
            </p:style>
          </p:cxnSp>
        </p:grpSp>
      </p:grpSp>
      <p:pic>
        <p:nvPicPr>
          <p:cNvPr id="14" name="Picture 13">
            <a:extLst>
              <a:ext uri="{FF2B5EF4-FFF2-40B4-BE49-F238E27FC236}">
                <a16:creationId xmlns:a16="http://schemas.microsoft.com/office/drawing/2014/main" id="{2D70A193-935A-4058-B253-2F95CBDBA6C0}"/>
              </a:ext>
            </a:extLst>
          </p:cNvPr>
          <p:cNvPicPr>
            <a:picLocks noChangeAspect="1"/>
          </p:cNvPicPr>
          <p:nvPr/>
        </p:nvPicPr>
        <p:blipFill>
          <a:blip r:embed="rId3"/>
          <a:stretch>
            <a:fillRect/>
          </a:stretch>
        </p:blipFill>
        <p:spPr>
          <a:xfrm>
            <a:off x="6016171" y="806213"/>
            <a:ext cx="1187651" cy="1187651"/>
          </a:xfrm>
          <a:prstGeom prst="rect">
            <a:avLst/>
          </a:prstGeom>
        </p:spPr>
      </p:pic>
      <p:sp>
        <p:nvSpPr>
          <p:cNvPr id="15" name="TextBox 14">
            <a:extLst>
              <a:ext uri="{FF2B5EF4-FFF2-40B4-BE49-F238E27FC236}">
                <a16:creationId xmlns:a16="http://schemas.microsoft.com/office/drawing/2014/main" id="{F1BB2528-71CD-4924-BF03-613F6B24C60C}"/>
              </a:ext>
            </a:extLst>
          </p:cNvPr>
          <p:cNvSpPr txBox="1"/>
          <p:nvPr/>
        </p:nvSpPr>
        <p:spPr>
          <a:xfrm>
            <a:off x="963286" y="3220664"/>
            <a:ext cx="1834912" cy="338554"/>
          </a:xfrm>
          <a:prstGeom prst="rect">
            <a:avLst/>
          </a:prstGeom>
          <a:noFill/>
        </p:spPr>
        <p:txBody>
          <a:bodyPr wrap="square" rtlCol="0">
            <a:spAutoFit/>
          </a:bodyPr>
          <a:lstStyle/>
          <a:p>
            <a:r>
              <a:rPr lang="en-US" sz="1600">
                <a:solidFill>
                  <a:schemeClr val="tx1"/>
                </a:solidFill>
                <a:latin typeface="UTM Neo Sans Intel" panose="02040603050506020204" pitchFamily="18" charset="0"/>
              </a:rPr>
              <a:t>CƠ SỞ LÝ THUYẾT</a:t>
            </a:r>
          </a:p>
        </p:txBody>
      </p:sp>
      <p:sp>
        <p:nvSpPr>
          <p:cNvPr id="34" name="TextBox 33">
            <a:extLst>
              <a:ext uri="{FF2B5EF4-FFF2-40B4-BE49-F238E27FC236}">
                <a16:creationId xmlns:a16="http://schemas.microsoft.com/office/drawing/2014/main" id="{EF283092-083A-4472-A8C5-B35288AF4E53}"/>
              </a:ext>
            </a:extLst>
          </p:cNvPr>
          <p:cNvSpPr txBox="1"/>
          <p:nvPr/>
        </p:nvSpPr>
        <p:spPr>
          <a:xfrm>
            <a:off x="6292506" y="3220664"/>
            <a:ext cx="2024180" cy="338554"/>
          </a:xfrm>
          <a:prstGeom prst="rect">
            <a:avLst/>
          </a:prstGeom>
          <a:noFill/>
        </p:spPr>
        <p:txBody>
          <a:bodyPr wrap="square" rtlCol="0">
            <a:spAutoFit/>
          </a:bodyPr>
          <a:lstStyle/>
          <a:p>
            <a:pPr algn="ctr"/>
            <a:r>
              <a:rPr lang="en-US" sz="1600" b="0" i="0">
                <a:solidFill>
                  <a:schemeClr val="tx1"/>
                </a:solidFill>
                <a:effectLst/>
                <a:latin typeface="UTM Neo Sans Intel" panose="02040603050506020204" pitchFamily="18" charset="0"/>
              </a:rPr>
              <a:t>THỰC NGHIỆM</a:t>
            </a:r>
            <a:endParaRPr lang="en-US" sz="1600">
              <a:solidFill>
                <a:schemeClr val="tx1"/>
              </a:solidFill>
              <a:latin typeface="UTM Neo Sans Intel" panose="02040603050506020204" pitchFamily="18" charset="0"/>
            </a:endParaRPr>
          </a:p>
        </p:txBody>
      </p:sp>
      <p:sp>
        <p:nvSpPr>
          <p:cNvPr id="43" name="TextBox 42">
            <a:extLst>
              <a:ext uri="{FF2B5EF4-FFF2-40B4-BE49-F238E27FC236}">
                <a16:creationId xmlns:a16="http://schemas.microsoft.com/office/drawing/2014/main" id="{B1C543EA-15BB-426E-B64D-2520382CD12A}"/>
              </a:ext>
            </a:extLst>
          </p:cNvPr>
          <p:cNvSpPr txBox="1"/>
          <p:nvPr/>
        </p:nvSpPr>
        <p:spPr>
          <a:xfrm>
            <a:off x="3598445" y="3220664"/>
            <a:ext cx="1952709" cy="584775"/>
          </a:xfrm>
          <a:prstGeom prst="rect">
            <a:avLst/>
          </a:prstGeom>
          <a:noFill/>
        </p:spPr>
        <p:txBody>
          <a:bodyPr wrap="square" rtlCol="0">
            <a:spAutoFit/>
          </a:bodyPr>
          <a:lstStyle/>
          <a:p>
            <a:pPr algn="ctr"/>
            <a:r>
              <a:rPr lang="vi-VN" sz="1600">
                <a:solidFill>
                  <a:schemeClr val="tx1"/>
                </a:solidFill>
                <a:latin typeface="UTM Neo Sans Intel" panose="02040603050506020204" pitchFamily="18" charset="0"/>
              </a:rPr>
              <a:t>ĐIỀU TRA </a:t>
            </a:r>
            <a:r>
              <a:rPr lang="en-US" sz="1600">
                <a:solidFill>
                  <a:schemeClr val="tx1"/>
                </a:solidFill>
                <a:latin typeface="UTM Neo Sans Intel" panose="02040603050506020204" pitchFamily="18" charset="0"/>
              </a:rPr>
              <a:t>THƯ ĐIỆN TỬ</a:t>
            </a:r>
            <a:endParaRPr lang="vi-VN" sz="1600">
              <a:solidFill>
                <a:schemeClr val="tx1"/>
              </a:solidFill>
              <a:latin typeface="UTM Neo Sans Intel" panose="020406030505060202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10" name="Google Shape;1880;p40">
            <a:extLst>
              <a:ext uri="{FF2B5EF4-FFF2-40B4-BE49-F238E27FC236}">
                <a16:creationId xmlns:a16="http://schemas.microsoft.com/office/drawing/2014/main" id="{575B4AA3-BC36-4F47-B561-E7B1D8E56CA0}"/>
              </a:ext>
            </a:extLst>
          </p:cNvPr>
          <p:cNvSpPr txBox="1">
            <a:spLocks/>
          </p:cNvSpPr>
          <p:nvPr/>
        </p:nvSpPr>
        <p:spPr>
          <a:xfrm>
            <a:off x="1007823" y="801394"/>
            <a:ext cx="7495375" cy="188846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000" b="1">
                <a:solidFill>
                  <a:schemeClr val="tx1"/>
                </a:solidFill>
                <a:latin typeface="Epilogue"/>
              </a:rPr>
              <a:t>02 CÁC CÔNG CỤ PHỔ BIẾN</a:t>
            </a:r>
          </a:p>
        </p:txBody>
      </p:sp>
      <p:cxnSp>
        <p:nvCxnSpPr>
          <p:cNvPr id="11" name="Google Shape;1882;p40">
            <a:extLst>
              <a:ext uri="{FF2B5EF4-FFF2-40B4-BE49-F238E27FC236}">
                <a16:creationId xmlns:a16="http://schemas.microsoft.com/office/drawing/2014/main" id="{6453C20A-3F76-488F-9322-81FDB62DF7C5}"/>
              </a:ext>
            </a:extLst>
          </p:cNvPr>
          <p:cNvCxnSpPr/>
          <p:nvPr/>
        </p:nvCxnSpPr>
        <p:spPr>
          <a:xfrm>
            <a:off x="1108057" y="2571750"/>
            <a:ext cx="15477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882;p40">
            <a:extLst>
              <a:ext uri="{FF2B5EF4-FFF2-40B4-BE49-F238E27FC236}">
                <a16:creationId xmlns:a16="http://schemas.microsoft.com/office/drawing/2014/main" id="{EF499E65-3BD3-49E4-A6A4-314A1325F17D}"/>
              </a:ext>
            </a:extLst>
          </p:cNvPr>
          <p:cNvCxnSpPr>
            <a:cxnSpLocks/>
          </p:cNvCxnSpPr>
          <p:nvPr/>
        </p:nvCxnSpPr>
        <p:spPr>
          <a:xfrm>
            <a:off x="1118834" y="2827020"/>
            <a:ext cx="0" cy="1546805"/>
          </a:xfrm>
          <a:prstGeom prst="straightConnector1">
            <a:avLst/>
          </a:prstGeom>
          <a:noFill/>
          <a:ln w="19050" cap="flat" cmpd="sng">
            <a:solidFill>
              <a:schemeClr val="accent2"/>
            </a:solidFill>
            <a:prstDash val="solid"/>
            <a:round/>
            <a:headEnd type="none" w="med" len="med"/>
            <a:tailEnd type="none" w="med" len="med"/>
          </a:ln>
        </p:spPr>
      </p:cxnSp>
      <p:sp>
        <p:nvSpPr>
          <p:cNvPr id="13" name="TextBox 12">
            <a:extLst>
              <a:ext uri="{FF2B5EF4-FFF2-40B4-BE49-F238E27FC236}">
                <a16:creationId xmlns:a16="http://schemas.microsoft.com/office/drawing/2014/main" id="{87136D22-6696-401E-B223-A06B03EF307B}"/>
              </a:ext>
            </a:extLst>
          </p:cNvPr>
          <p:cNvSpPr txBox="1"/>
          <p:nvPr/>
        </p:nvSpPr>
        <p:spPr>
          <a:xfrm>
            <a:off x="554400" y="501972"/>
            <a:ext cx="2821025" cy="307777"/>
          </a:xfrm>
          <a:prstGeom prst="rect">
            <a:avLst/>
          </a:prstGeom>
          <a:noFill/>
        </p:spPr>
        <p:txBody>
          <a:bodyPr wrap="square" rtlCol="0">
            <a:spAutoFit/>
          </a:bodyPr>
          <a:lstStyle/>
          <a:p>
            <a:r>
              <a:rPr lang="en-US">
                <a:solidFill>
                  <a:schemeClr val="tx2">
                    <a:lumMod val="20000"/>
                    <a:lumOff val="80000"/>
                  </a:schemeClr>
                </a:solidFill>
                <a:latin typeface="UVN Tin Tuc" panose="020B0503020203020204" pitchFamily="34" charset="0"/>
                <a:ea typeface="Nirmala UI" panose="020B0502040204020203" pitchFamily="34" charset="0"/>
                <a:cs typeface="Nirmala UI" panose="020B0502040204020203" pitchFamily="34" charset="0"/>
              </a:rPr>
              <a:t>| ĐIỀU TRA THƯ ĐIỆN TỬ</a:t>
            </a:r>
          </a:p>
        </p:txBody>
      </p:sp>
      <p:sp>
        <p:nvSpPr>
          <p:cNvPr id="14" name="Google Shape;1879;p40">
            <a:extLst>
              <a:ext uri="{FF2B5EF4-FFF2-40B4-BE49-F238E27FC236}">
                <a16:creationId xmlns:a16="http://schemas.microsoft.com/office/drawing/2014/main" id="{B2B3B00F-869C-4B1E-B2D2-22B5BC18DBDF}"/>
              </a:ext>
            </a:extLst>
          </p:cNvPr>
          <p:cNvSpPr txBox="1">
            <a:spLocks/>
          </p:cNvSpPr>
          <p:nvPr/>
        </p:nvSpPr>
        <p:spPr>
          <a:xfrm>
            <a:off x="1221185" y="3079490"/>
            <a:ext cx="3041215" cy="4815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4000" b="1" i="0" u="none" strike="noStrike" cap="none">
                <a:solidFill>
                  <a:schemeClr val="dk2"/>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9pPr>
          </a:lstStyle>
          <a:p>
            <a:r>
              <a:rPr lang="en-US" sz="2800"/>
              <a:t>EmailTrackerPro</a:t>
            </a:r>
          </a:p>
        </p:txBody>
      </p:sp>
      <p:sp>
        <p:nvSpPr>
          <p:cNvPr id="15" name="Google Shape;1879;p40">
            <a:extLst>
              <a:ext uri="{FF2B5EF4-FFF2-40B4-BE49-F238E27FC236}">
                <a16:creationId xmlns:a16="http://schemas.microsoft.com/office/drawing/2014/main" id="{85142C3C-74FF-4DD9-B276-003614F6AF23}"/>
              </a:ext>
            </a:extLst>
          </p:cNvPr>
          <p:cNvSpPr txBox="1">
            <a:spLocks/>
          </p:cNvSpPr>
          <p:nvPr/>
        </p:nvSpPr>
        <p:spPr>
          <a:xfrm>
            <a:off x="1221185" y="3756285"/>
            <a:ext cx="3041215" cy="4815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4000" b="1" i="0" u="none" strike="noStrike" cap="none">
                <a:solidFill>
                  <a:schemeClr val="dk2"/>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9pPr>
          </a:lstStyle>
          <a:p>
            <a:r>
              <a:rPr lang="en-US" sz="2800"/>
              <a:t>Xtraxtor</a:t>
            </a:r>
          </a:p>
        </p:txBody>
      </p:sp>
      <p:sp>
        <p:nvSpPr>
          <p:cNvPr id="17" name="Google Shape;1879;p40">
            <a:extLst>
              <a:ext uri="{FF2B5EF4-FFF2-40B4-BE49-F238E27FC236}">
                <a16:creationId xmlns:a16="http://schemas.microsoft.com/office/drawing/2014/main" id="{0005039D-4C38-45BB-8C70-7E6D92B3DF1B}"/>
              </a:ext>
            </a:extLst>
          </p:cNvPr>
          <p:cNvSpPr txBox="1">
            <a:spLocks/>
          </p:cNvSpPr>
          <p:nvPr/>
        </p:nvSpPr>
        <p:spPr>
          <a:xfrm>
            <a:off x="4572000" y="3079490"/>
            <a:ext cx="3041215" cy="4815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4000" b="1" i="0" u="none" strike="noStrike" cap="none">
                <a:solidFill>
                  <a:schemeClr val="dk2"/>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9pPr>
          </a:lstStyle>
          <a:p>
            <a:r>
              <a:rPr lang="en-US" sz="2800"/>
              <a:t>Advik </a:t>
            </a:r>
          </a:p>
        </p:txBody>
      </p:sp>
      <p:cxnSp>
        <p:nvCxnSpPr>
          <p:cNvPr id="18" name="Google Shape;1882;p40">
            <a:extLst>
              <a:ext uri="{FF2B5EF4-FFF2-40B4-BE49-F238E27FC236}">
                <a16:creationId xmlns:a16="http://schemas.microsoft.com/office/drawing/2014/main" id="{3400F7BC-D1C7-43F1-8B81-5F95876A9978}"/>
              </a:ext>
            </a:extLst>
          </p:cNvPr>
          <p:cNvCxnSpPr>
            <a:cxnSpLocks/>
          </p:cNvCxnSpPr>
          <p:nvPr/>
        </p:nvCxnSpPr>
        <p:spPr>
          <a:xfrm>
            <a:off x="4469649" y="2790190"/>
            <a:ext cx="0" cy="1546805"/>
          </a:xfrm>
          <a:prstGeom prst="straightConnector1">
            <a:avLst/>
          </a:prstGeom>
          <a:noFill/>
          <a:ln w="19050" cap="flat" cmpd="sng">
            <a:solidFill>
              <a:schemeClr val="accent2"/>
            </a:solidFill>
            <a:prstDash val="solid"/>
            <a:round/>
            <a:headEnd type="none" w="med" len="med"/>
            <a:tailEnd type="none" w="med" len="med"/>
          </a:ln>
        </p:spPr>
      </p:cxnSp>
      <p:sp>
        <p:nvSpPr>
          <p:cNvPr id="19" name="Google Shape;1879;p40">
            <a:extLst>
              <a:ext uri="{FF2B5EF4-FFF2-40B4-BE49-F238E27FC236}">
                <a16:creationId xmlns:a16="http://schemas.microsoft.com/office/drawing/2014/main" id="{421C61C5-A09D-4732-BD46-7D45418E3329}"/>
              </a:ext>
            </a:extLst>
          </p:cNvPr>
          <p:cNvSpPr txBox="1">
            <a:spLocks/>
          </p:cNvSpPr>
          <p:nvPr/>
        </p:nvSpPr>
        <p:spPr>
          <a:xfrm>
            <a:off x="4572000" y="3756285"/>
            <a:ext cx="3453164" cy="5183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4000" b="1" i="0" u="none" strike="noStrike" cap="none">
                <a:solidFill>
                  <a:schemeClr val="dk2"/>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9pPr>
          </a:lstStyle>
          <a:p>
            <a:r>
              <a:rPr lang="en-US" sz="2800"/>
              <a:t>Systools MailXaminer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6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EmailTrackerPro</a:t>
            </a:r>
            <a:endParaRPr/>
          </a:p>
        </p:txBody>
      </p:sp>
      <p:sp>
        <p:nvSpPr>
          <p:cNvPr id="2297" name="Google Shape;2297;p68"/>
          <p:cNvSpPr/>
          <p:nvPr/>
        </p:nvSpPr>
        <p:spPr>
          <a:xfrm>
            <a:off x="7596300" y="-102647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a:off x="8424000" y="6740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09;p61">
            <a:extLst>
              <a:ext uri="{FF2B5EF4-FFF2-40B4-BE49-F238E27FC236}">
                <a16:creationId xmlns:a16="http://schemas.microsoft.com/office/drawing/2014/main" id="{5B0ADBF3-8321-4BE0-8ACD-D7B5D96E09A2}"/>
              </a:ext>
            </a:extLst>
          </p:cNvPr>
          <p:cNvSpPr txBox="1">
            <a:spLocks/>
          </p:cNvSpPr>
          <p:nvPr/>
        </p:nvSpPr>
        <p:spPr>
          <a:xfrm>
            <a:off x="720000" y="1327450"/>
            <a:ext cx="2923200" cy="30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15000"/>
              </a:lnSpc>
              <a:buClr>
                <a:schemeClr val="dk1"/>
              </a:buClr>
              <a:buSzPts val="1400"/>
              <a:buFont typeface="Arial" panose="020B0604020202020204" pitchFamily="34" charset="0"/>
              <a:buChar char="•"/>
            </a:pPr>
            <a:r>
              <a:rPr lang="en-US">
                <a:solidFill>
                  <a:schemeClr val="dk1"/>
                </a:solidFill>
                <a:latin typeface="Barlow"/>
                <a:sym typeface="Barlow"/>
              </a:rPr>
              <a:t>Đ</a:t>
            </a:r>
            <a:r>
              <a:rPr lang="vi-VN">
                <a:solidFill>
                  <a:schemeClr val="dk1"/>
                </a:solidFill>
                <a:latin typeface="Barlow"/>
                <a:sym typeface="Barlow"/>
              </a:rPr>
              <a:t>iều tra các tiêu đề của thư email để </a:t>
            </a:r>
            <a:r>
              <a:rPr lang="en-US">
                <a:solidFill>
                  <a:schemeClr val="dk1"/>
                </a:solidFill>
                <a:latin typeface="Barlow"/>
                <a:sym typeface="Barlow"/>
              </a:rPr>
              <a:t>tìm </a:t>
            </a:r>
            <a:r>
              <a:rPr lang="vi-VN">
                <a:solidFill>
                  <a:schemeClr val="dk1"/>
                </a:solidFill>
                <a:latin typeface="Barlow"/>
                <a:sym typeface="Barlow"/>
              </a:rPr>
              <a:t>chỉ IP </a:t>
            </a:r>
            <a:endParaRPr lang="en-US">
              <a:solidFill>
                <a:schemeClr val="dk1"/>
              </a:solidFill>
              <a:latin typeface="Barlow"/>
              <a:sym typeface="Barlow"/>
            </a:endParaRPr>
          </a:p>
          <a:p>
            <a:pPr marL="285750" indent="-285750" algn="just">
              <a:lnSpc>
                <a:spcPct val="115000"/>
              </a:lnSpc>
              <a:buClr>
                <a:schemeClr val="dk1"/>
              </a:buClr>
              <a:buSzPts val="1400"/>
              <a:buFont typeface="Arial" panose="020B0604020202020204" pitchFamily="34" charset="0"/>
              <a:buChar char="•"/>
            </a:pPr>
            <a:r>
              <a:rPr lang="en-US">
                <a:solidFill>
                  <a:schemeClr val="dk1"/>
                </a:solidFill>
                <a:latin typeface="Barlow"/>
                <a:sym typeface="Barlow"/>
              </a:rPr>
              <a:t>K</a:t>
            </a:r>
            <a:r>
              <a:rPr lang="vi-VN">
                <a:solidFill>
                  <a:schemeClr val="dk1"/>
                </a:solidFill>
                <a:latin typeface="Barlow"/>
                <a:sym typeface="Barlow"/>
              </a:rPr>
              <a:t>iểm tra và xác minh các email </a:t>
            </a:r>
            <a:r>
              <a:rPr lang="en-US">
                <a:solidFill>
                  <a:schemeClr val="dk1"/>
                </a:solidFill>
                <a:latin typeface="Barlow"/>
                <a:sym typeface="Barlow"/>
              </a:rPr>
              <a:t>nhằm loại bỏ thư rác từ blacklist</a:t>
            </a:r>
          </a:p>
          <a:p>
            <a:pPr marL="285750" indent="-285750" algn="just">
              <a:lnSpc>
                <a:spcPct val="115000"/>
              </a:lnSpc>
              <a:buClr>
                <a:schemeClr val="dk1"/>
              </a:buClr>
              <a:buSzPts val="1400"/>
              <a:buFont typeface="Arial" panose="020B0604020202020204" pitchFamily="34" charset="0"/>
              <a:buChar char="•"/>
            </a:pPr>
            <a:r>
              <a:rPr lang="en-US">
                <a:solidFill>
                  <a:schemeClr val="dk1"/>
                </a:solidFill>
                <a:latin typeface="Barlow"/>
                <a:sym typeface="Barlow"/>
              </a:rPr>
              <a:t>Báo cáo tới Nhà cung cấp dịch vụ (ISP) để chặn thư rác</a:t>
            </a:r>
          </a:p>
        </p:txBody>
      </p:sp>
      <p:pic>
        <p:nvPicPr>
          <p:cNvPr id="3" name="Picture 2">
            <a:extLst>
              <a:ext uri="{FF2B5EF4-FFF2-40B4-BE49-F238E27FC236}">
                <a16:creationId xmlns:a16="http://schemas.microsoft.com/office/drawing/2014/main" id="{B0367398-D465-4FE7-A27E-1013AECFBDCB}"/>
              </a:ext>
            </a:extLst>
          </p:cNvPr>
          <p:cNvPicPr>
            <a:picLocks noChangeAspect="1"/>
          </p:cNvPicPr>
          <p:nvPr/>
        </p:nvPicPr>
        <p:blipFill>
          <a:blip r:embed="rId3"/>
          <a:stretch>
            <a:fillRect/>
          </a:stretch>
        </p:blipFill>
        <p:spPr>
          <a:xfrm>
            <a:off x="3774300" y="1474956"/>
            <a:ext cx="4305933" cy="2743087"/>
          </a:xfrm>
          <a:prstGeom prst="roundRect">
            <a:avLst>
              <a:gd name="adj" fmla="val 8594"/>
            </a:avLst>
          </a:prstGeom>
          <a:solidFill>
            <a:srgbClr val="FFFFFF">
              <a:shade val="85000"/>
            </a:srgbClr>
          </a:solidFill>
          <a:ln>
            <a:noFill/>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6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Xtraxtor</a:t>
            </a:r>
            <a:endParaRPr/>
          </a:p>
        </p:txBody>
      </p:sp>
      <p:sp>
        <p:nvSpPr>
          <p:cNvPr id="2297" name="Google Shape;2297;p68"/>
          <p:cNvSpPr/>
          <p:nvPr/>
        </p:nvSpPr>
        <p:spPr>
          <a:xfrm>
            <a:off x="7596300" y="-102647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a:off x="8424000" y="6740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09;p61">
            <a:extLst>
              <a:ext uri="{FF2B5EF4-FFF2-40B4-BE49-F238E27FC236}">
                <a16:creationId xmlns:a16="http://schemas.microsoft.com/office/drawing/2014/main" id="{5B0ADBF3-8321-4BE0-8ACD-D7B5D96E09A2}"/>
              </a:ext>
            </a:extLst>
          </p:cNvPr>
          <p:cNvSpPr txBox="1">
            <a:spLocks/>
          </p:cNvSpPr>
          <p:nvPr/>
        </p:nvSpPr>
        <p:spPr>
          <a:xfrm>
            <a:off x="720000" y="1327450"/>
            <a:ext cx="2923200" cy="30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15000"/>
              </a:lnSpc>
              <a:buClr>
                <a:schemeClr val="dk1"/>
              </a:buClr>
              <a:buSzPts val="1400"/>
              <a:buFont typeface="Arial" panose="020B0604020202020204" pitchFamily="34" charset="0"/>
              <a:buChar char="•"/>
            </a:pPr>
            <a:r>
              <a:rPr lang="en-US">
                <a:solidFill>
                  <a:schemeClr val="dk1"/>
                </a:solidFill>
                <a:latin typeface="Barlow"/>
                <a:sym typeface="Barlow"/>
              </a:rPr>
              <a:t>Tách địa chỉ email, số điện thoại và tin nhắn khỏi các định dạng tệp khác nhau</a:t>
            </a:r>
          </a:p>
          <a:p>
            <a:pPr marL="285750" indent="-285750" algn="just">
              <a:lnSpc>
                <a:spcPct val="115000"/>
              </a:lnSpc>
              <a:buClr>
                <a:schemeClr val="dk1"/>
              </a:buClr>
              <a:buSzPts val="1400"/>
              <a:buFont typeface="Arial" panose="020B0604020202020204" pitchFamily="34" charset="0"/>
              <a:buChar char="•"/>
            </a:pPr>
            <a:r>
              <a:rPr lang="en-US">
                <a:solidFill>
                  <a:schemeClr val="dk1"/>
                </a:solidFill>
                <a:latin typeface="Barlow"/>
                <a:sym typeface="Barlow"/>
              </a:rPr>
              <a:t>T</a:t>
            </a:r>
            <a:r>
              <a:rPr lang="vi-VN">
                <a:solidFill>
                  <a:schemeClr val="dk1"/>
                </a:solidFill>
                <a:latin typeface="Barlow"/>
                <a:sym typeface="Barlow"/>
              </a:rPr>
              <a:t>hiết lập lại các thư đã xóa và chưa được xóa từ nhiều cấu hình hộp thư và tài khoản thư IMAP</a:t>
            </a:r>
            <a:endParaRPr lang="en-US">
              <a:solidFill>
                <a:schemeClr val="dk1"/>
              </a:solidFill>
              <a:latin typeface="Barlow"/>
              <a:sym typeface="Barlow"/>
            </a:endParaRPr>
          </a:p>
        </p:txBody>
      </p:sp>
      <p:pic>
        <p:nvPicPr>
          <p:cNvPr id="4098" name="Picture 2">
            <a:extLst>
              <a:ext uri="{FF2B5EF4-FFF2-40B4-BE49-F238E27FC236}">
                <a16:creationId xmlns:a16="http://schemas.microsoft.com/office/drawing/2014/main" id="{99AAC5FF-C526-4DC2-9904-85A70B54E4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15" t="5613" r="12111" b="16364"/>
          <a:stretch/>
        </p:blipFill>
        <p:spPr bwMode="auto">
          <a:xfrm>
            <a:off x="4064550" y="1229648"/>
            <a:ext cx="4305600" cy="268420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911606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6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Advik</a:t>
            </a:r>
            <a:endParaRPr/>
          </a:p>
        </p:txBody>
      </p:sp>
      <p:sp>
        <p:nvSpPr>
          <p:cNvPr id="2297" name="Google Shape;2297;p68"/>
          <p:cNvSpPr/>
          <p:nvPr/>
        </p:nvSpPr>
        <p:spPr>
          <a:xfrm>
            <a:off x="7596300" y="-102647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a:off x="8424000" y="6740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09;p61">
            <a:extLst>
              <a:ext uri="{FF2B5EF4-FFF2-40B4-BE49-F238E27FC236}">
                <a16:creationId xmlns:a16="http://schemas.microsoft.com/office/drawing/2014/main" id="{5B0ADBF3-8321-4BE0-8ACD-D7B5D96E09A2}"/>
              </a:ext>
            </a:extLst>
          </p:cNvPr>
          <p:cNvSpPr txBox="1">
            <a:spLocks/>
          </p:cNvSpPr>
          <p:nvPr/>
        </p:nvSpPr>
        <p:spPr>
          <a:xfrm>
            <a:off x="720000" y="1327450"/>
            <a:ext cx="2923200" cy="30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15000"/>
              </a:lnSpc>
              <a:buClr>
                <a:schemeClr val="dk1"/>
              </a:buClr>
              <a:buSzPts val="1400"/>
              <a:buFont typeface="Arial" panose="020B0604020202020204" pitchFamily="34" charset="0"/>
              <a:buChar char="•"/>
            </a:pPr>
            <a:r>
              <a:rPr lang="en-US">
                <a:solidFill>
                  <a:schemeClr val="dk1"/>
                </a:solidFill>
                <a:latin typeface="Barlow"/>
                <a:sym typeface="Barlow"/>
              </a:rPr>
              <a:t>Chuyển đổi các tập tin, email, hình ảnh, tài liệu văn bản và nhiều định dạng khác nhau</a:t>
            </a:r>
          </a:p>
          <a:p>
            <a:pPr marL="285750" indent="-285750" algn="just">
              <a:lnSpc>
                <a:spcPct val="115000"/>
              </a:lnSpc>
              <a:buClr>
                <a:schemeClr val="dk1"/>
              </a:buClr>
              <a:buSzPts val="1400"/>
              <a:buFont typeface="Arial" panose="020B0604020202020204" pitchFamily="34" charset="0"/>
              <a:buChar char="•"/>
            </a:pPr>
            <a:r>
              <a:rPr lang="en-US">
                <a:solidFill>
                  <a:schemeClr val="dk1"/>
                </a:solidFill>
                <a:latin typeface="Barlow"/>
                <a:sym typeface="Barlow"/>
              </a:rPr>
              <a:t>C</a:t>
            </a:r>
            <a:r>
              <a:rPr lang="vi-VN">
                <a:solidFill>
                  <a:schemeClr val="dk1"/>
                </a:solidFill>
                <a:latin typeface="Barlow"/>
                <a:sym typeface="Barlow"/>
              </a:rPr>
              <a:t>ung cấp khả năng sao lưu và khôi phục dữ liệu</a:t>
            </a:r>
            <a:endParaRPr lang="en-US">
              <a:solidFill>
                <a:schemeClr val="dk1"/>
              </a:solidFill>
              <a:latin typeface="Barlow"/>
              <a:sym typeface="Barlow"/>
            </a:endParaRPr>
          </a:p>
        </p:txBody>
      </p:sp>
      <p:pic>
        <p:nvPicPr>
          <p:cNvPr id="5122" name="Picture 2">
            <a:extLst>
              <a:ext uri="{FF2B5EF4-FFF2-40B4-BE49-F238E27FC236}">
                <a16:creationId xmlns:a16="http://schemas.microsoft.com/office/drawing/2014/main" id="{27EAEC59-ED93-46FE-9295-9E1047074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475" y="1131679"/>
            <a:ext cx="3963750" cy="288014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237738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6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algn="l"/>
            <a:r>
              <a:rPr lang="en-US" sz="3200"/>
              <a:t>Systools MailXaminer</a:t>
            </a:r>
          </a:p>
        </p:txBody>
      </p:sp>
      <p:sp>
        <p:nvSpPr>
          <p:cNvPr id="2297" name="Google Shape;2297;p68"/>
          <p:cNvSpPr/>
          <p:nvPr/>
        </p:nvSpPr>
        <p:spPr>
          <a:xfrm>
            <a:off x="7596300" y="-102647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a:off x="8424000" y="6740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09;p61">
            <a:extLst>
              <a:ext uri="{FF2B5EF4-FFF2-40B4-BE49-F238E27FC236}">
                <a16:creationId xmlns:a16="http://schemas.microsoft.com/office/drawing/2014/main" id="{5B0ADBF3-8321-4BE0-8ACD-D7B5D96E09A2}"/>
              </a:ext>
            </a:extLst>
          </p:cNvPr>
          <p:cNvSpPr txBox="1">
            <a:spLocks/>
          </p:cNvSpPr>
          <p:nvPr/>
        </p:nvSpPr>
        <p:spPr>
          <a:xfrm>
            <a:off x="720000" y="1327450"/>
            <a:ext cx="2923200" cy="30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15000"/>
              </a:lnSpc>
              <a:buClr>
                <a:schemeClr val="dk1"/>
              </a:buClr>
              <a:buSzPts val="1400"/>
              <a:buFont typeface="Arial" panose="020B0604020202020204" pitchFamily="34" charset="0"/>
              <a:buChar char="•"/>
            </a:pPr>
            <a:r>
              <a:rPr lang="en-US">
                <a:solidFill>
                  <a:schemeClr val="dk1"/>
                </a:solidFill>
                <a:latin typeface="Barlow"/>
                <a:sym typeface="Barlow"/>
              </a:rPr>
              <a:t>Cung cấp khả năng phân tích và khôi phục các email bị xóa. </a:t>
            </a:r>
          </a:p>
          <a:p>
            <a:pPr marL="285750" indent="-285750" algn="just">
              <a:lnSpc>
                <a:spcPct val="115000"/>
              </a:lnSpc>
              <a:buClr>
                <a:schemeClr val="dk1"/>
              </a:buClr>
              <a:buSzPts val="1400"/>
              <a:buFont typeface="Arial" panose="020B0604020202020204" pitchFamily="34" charset="0"/>
              <a:buChar char="•"/>
            </a:pPr>
            <a:r>
              <a:rPr lang="en-US">
                <a:solidFill>
                  <a:schemeClr val="dk1"/>
                </a:solidFill>
                <a:latin typeface="Barlow"/>
                <a:sym typeface="Barlow"/>
              </a:rPr>
              <a:t>Cung cấp khả năng phân tích metadata và nội dung của các email.</a:t>
            </a:r>
          </a:p>
          <a:p>
            <a:pPr marL="285750" indent="-285750" algn="just">
              <a:lnSpc>
                <a:spcPct val="115000"/>
              </a:lnSpc>
              <a:buClr>
                <a:schemeClr val="dk1"/>
              </a:buClr>
              <a:buSzPts val="1400"/>
              <a:buFont typeface="Arial" panose="020B0604020202020204" pitchFamily="34" charset="0"/>
              <a:buChar char="•"/>
            </a:pPr>
            <a:r>
              <a:rPr lang="en-US">
                <a:solidFill>
                  <a:schemeClr val="dk1"/>
                </a:solidFill>
                <a:latin typeface="Barlow"/>
                <a:sym typeface="Barlow"/>
              </a:rPr>
              <a:t>Hỗ trợ phân tích các tệp đính kèm, bao gồm các tệp hình ảnh, tài liệu văn bản, tệp âm thanh và video.</a:t>
            </a:r>
          </a:p>
        </p:txBody>
      </p:sp>
      <p:pic>
        <p:nvPicPr>
          <p:cNvPr id="6146" name="Picture 2">
            <a:extLst>
              <a:ext uri="{FF2B5EF4-FFF2-40B4-BE49-F238E27FC236}">
                <a16:creationId xmlns:a16="http://schemas.microsoft.com/office/drawing/2014/main" id="{ED6B79CF-9D6B-498F-BA35-BAA17B253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165" y="1497363"/>
            <a:ext cx="3972060" cy="214877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75471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0" name="Google Shape;1880;p40">
            <a:extLst>
              <a:ext uri="{FF2B5EF4-FFF2-40B4-BE49-F238E27FC236}">
                <a16:creationId xmlns:a16="http://schemas.microsoft.com/office/drawing/2014/main" id="{2D0E17D6-29B0-4BE7-9C71-49003E9ECAB6}"/>
              </a:ext>
            </a:extLst>
          </p:cNvPr>
          <p:cNvSpPr txBox="1">
            <a:spLocks/>
          </p:cNvSpPr>
          <p:nvPr/>
        </p:nvSpPr>
        <p:spPr>
          <a:xfrm>
            <a:off x="1007823" y="801394"/>
            <a:ext cx="7200177" cy="188846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000" b="1">
                <a:solidFill>
                  <a:schemeClr val="tx1"/>
                </a:solidFill>
                <a:latin typeface="Epilogue"/>
              </a:rPr>
              <a:t>03 QUY TRÌNH ĐIỀU TRA EMAIL</a:t>
            </a:r>
          </a:p>
        </p:txBody>
      </p:sp>
      <p:cxnSp>
        <p:nvCxnSpPr>
          <p:cNvPr id="11" name="Google Shape;1882;p40">
            <a:extLst>
              <a:ext uri="{FF2B5EF4-FFF2-40B4-BE49-F238E27FC236}">
                <a16:creationId xmlns:a16="http://schemas.microsoft.com/office/drawing/2014/main" id="{4C776AC3-774C-4692-957D-EC0097AC0BDE}"/>
              </a:ext>
            </a:extLst>
          </p:cNvPr>
          <p:cNvCxnSpPr/>
          <p:nvPr/>
        </p:nvCxnSpPr>
        <p:spPr>
          <a:xfrm>
            <a:off x="1108057" y="2571750"/>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3" name="TextBox 12">
            <a:extLst>
              <a:ext uri="{FF2B5EF4-FFF2-40B4-BE49-F238E27FC236}">
                <a16:creationId xmlns:a16="http://schemas.microsoft.com/office/drawing/2014/main" id="{8E1074B3-64A7-493B-B5F8-577080DE7A9C}"/>
              </a:ext>
            </a:extLst>
          </p:cNvPr>
          <p:cNvSpPr txBox="1"/>
          <p:nvPr/>
        </p:nvSpPr>
        <p:spPr>
          <a:xfrm>
            <a:off x="554400" y="501972"/>
            <a:ext cx="2821025" cy="307777"/>
          </a:xfrm>
          <a:prstGeom prst="rect">
            <a:avLst/>
          </a:prstGeom>
          <a:noFill/>
        </p:spPr>
        <p:txBody>
          <a:bodyPr wrap="square" rtlCol="0">
            <a:spAutoFit/>
          </a:bodyPr>
          <a:lstStyle/>
          <a:p>
            <a:r>
              <a:rPr lang="en-US">
                <a:solidFill>
                  <a:schemeClr val="tx2">
                    <a:lumMod val="20000"/>
                    <a:lumOff val="80000"/>
                  </a:schemeClr>
                </a:solidFill>
                <a:latin typeface="UVN Tin Tuc" panose="020B0503020203020204" pitchFamily="34" charset="0"/>
                <a:ea typeface="Nirmala UI" panose="020B0502040204020203" pitchFamily="34" charset="0"/>
                <a:cs typeface="Nirmala UI" panose="020B0502040204020203" pitchFamily="34" charset="0"/>
              </a:rPr>
              <a:t>| ĐIỀU TRA THƯ ĐIỆN TỬ</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6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Quy trình</a:t>
            </a:r>
            <a:endParaRPr/>
          </a:p>
        </p:txBody>
      </p:sp>
      <p:sp>
        <p:nvSpPr>
          <p:cNvPr id="2188" name="Google Shape;2188;p63"/>
          <p:cNvSpPr txBox="1"/>
          <p:nvPr/>
        </p:nvSpPr>
        <p:spPr>
          <a:xfrm flipH="1">
            <a:off x="1002473" y="1485122"/>
            <a:ext cx="1407554" cy="103029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a:solidFill>
                  <a:schemeClr val="dk2"/>
                </a:solidFill>
                <a:latin typeface="Epilogue"/>
                <a:sym typeface="Barlow"/>
              </a:rPr>
              <a:t>Thu giữ</a:t>
            </a:r>
            <a:r>
              <a:rPr lang="en-US">
                <a:solidFill>
                  <a:schemeClr val="dk1"/>
                </a:solidFill>
                <a:latin typeface="Barlow"/>
                <a:ea typeface="Barlow"/>
                <a:cs typeface="Barlow"/>
                <a:sym typeface="Barlow"/>
              </a:rPr>
              <a:t> </a:t>
            </a:r>
            <a:br>
              <a:rPr lang="en-US">
                <a:solidFill>
                  <a:schemeClr val="dk1"/>
                </a:solidFill>
                <a:latin typeface="Barlow"/>
                <a:ea typeface="Barlow"/>
                <a:cs typeface="Barlow"/>
                <a:sym typeface="Barlow"/>
              </a:rPr>
            </a:br>
            <a:r>
              <a:rPr lang="en-US">
                <a:solidFill>
                  <a:schemeClr val="dk1"/>
                </a:solidFill>
                <a:latin typeface="Barlow"/>
                <a:ea typeface="Barlow"/>
                <a:cs typeface="Barlow"/>
                <a:sym typeface="Barlow"/>
              </a:rPr>
              <a:t>tài khoản máy tính và email</a:t>
            </a:r>
          </a:p>
        </p:txBody>
      </p:sp>
      <p:sp>
        <p:nvSpPr>
          <p:cNvPr id="2190" name="Google Shape;2190;p63"/>
          <p:cNvSpPr txBox="1"/>
          <p:nvPr/>
        </p:nvSpPr>
        <p:spPr>
          <a:xfrm flipH="1">
            <a:off x="2148772" y="2999425"/>
            <a:ext cx="1407555" cy="103029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chemeClr val="dk2"/>
                </a:solidFill>
                <a:latin typeface="Epilogue"/>
                <a:sym typeface="Barlow"/>
              </a:rPr>
              <a:t>Thu thập </a:t>
            </a:r>
            <a:br>
              <a:rPr lang="en" sz="1800" b="1">
                <a:solidFill>
                  <a:schemeClr val="dk2"/>
                </a:solidFill>
                <a:latin typeface="Epilogue"/>
                <a:sym typeface="Barlow"/>
              </a:rPr>
            </a:br>
            <a:r>
              <a:rPr lang="en">
                <a:solidFill>
                  <a:schemeClr val="dk1"/>
                </a:solidFill>
                <a:latin typeface="Barlow"/>
                <a:ea typeface="Barlow"/>
                <a:cs typeface="Barlow"/>
                <a:sym typeface="Barlow"/>
              </a:rPr>
              <a:t>dữ liệu email</a:t>
            </a:r>
            <a:endParaRPr>
              <a:solidFill>
                <a:schemeClr val="dk1"/>
              </a:solidFill>
              <a:latin typeface="Barlow"/>
              <a:ea typeface="Barlow"/>
              <a:cs typeface="Barlow"/>
              <a:sym typeface="Barlow"/>
            </a:endParaRPr>
          </a:p>
        </p:txBody>
      </p:sp>
      <p:sp>
        <p:nvSpPr>
          <p:cNvPr id="2192" name="Google Shape;2192;p63"/>
          <p:cNvSpPr txBox="1"/>
          <p:nvPr/>
        </p:nvSpPr>
        <p:spPr>
          <a:xfrm flipH="1">
            <a:off x="3363236" y="1466600"/>
            <a:ext cx="1271228" cy="10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chemeClr val="dk2"/>
                </a:solidFill>
                <a:latin typeface="Epilogue"/>
                <a:sym typeface="Barlow"/>
              </a:rPr>
              <a:t>Kiểm tra </a:t>
            </a:r>
            <a:r>
              <a:rPr lang="en">
                <a:solidFill>
                  <a:schemeClr val="dk1"/>
                </a:solidFill>
                <a:latin typeface="Barlow"/>
                <a:ea typeface="Barlow"/>
                <a:cs typeface="Barlow"/>
                <a:sym typeface="Barlow"/>
              </a:rPr>
              <a:t>nội dung email</a:t>
            </a:r>
            <a:endParaRPr>
              <a:solidFill>
                <a:schemeClr val="dk1"/>
              </a:solidFill>
              <a:latin typeface="Barlow"/>
              <a:ea typeface="Barlow"/>
              <a:cs typeface="Barlow"/>
              <a:sym typeface="Barlow"/>
            </a:endParaRPr>
          </a:p>
        </p:txBody>
      </p:sp>
      <p:sp>
        <p:nvSpPr>
          <p:cNvPr id="2202" name="Google Shape;2202;p63"/>
          <p:cNvSpPr/>
          <p:nvPr/>
        </p:nvSpPr>
        <p:spPr>
          <a:xfrm>
            <a:off x="264900" y="3732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rot="10800000">
            <a:off x="6643900"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a:extLst>
              <a:ext uri="{FF2B5EF4-FFF2-40B4-BE49-F238E27FC236}">
                <a16:creationId xmlns:a16="http://schemas.microsoft.com/office/drawing/2014/main" id="{AA7A71E5-684B-4D5C-A2E3-C32F513E62B1}"/>
              </a:ext>
            </a:extLst>
          </p:cNvPr>
          <p:cNvGrpSpPr/>
          <p:nvPr/>
        </p:nvGrpSpPr>
        <p:grpSpPr>
          <a:xfrm>
            <a:off x="1601100" y="2764425"/>
            <a:ext cx="5941800" cy="210300"/>
            <a:chOff x="1123770" y="2764425"/>
            <a:chExt cx="5941800" cy="210300"/>
          </a:xfrm>
        </p:grpSpPr>
        <p:sp>
          <p:nvSpPr>
            <p:cNvPr id="2198" name="Google Shape;2198;p63"/>
            <p:cNvSpPr/>
            <p:nvPr/>
          </p:nvSpPr>
          <p:spPr>
            <a:xfrm>
              <a:off x="6855270"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roup 7">
              <a:extLst>
                <a:ext uri="{FF2B5EF4-FFF2-40B4-BE49-F238E27FC236}">
                  <a16:creationId xmlns:a16="http://schemas.microsoft.com/office/drawing/2014/main" id="{901B7908-3FFB-4D96-9B8E-8CFD943EC85D}"/>
                </a:ext>
              </a:extLst>
            </p:cNvPr>
            <p:cNvGrpSpPr/>
            <p:nvPr/>
          </p:nvGrpSpPr>
          <p:grpSpPr>
            <a:xfrm>
              <a:off x="3416370" y="2764425"/>
              <a:ext cx="1146300" cy="210300"/>
              <a:chOff x="4301304" y="2764425"/>
              <a:chExt cx="1146300" cy="210300"/>
            </a:xfrm>
          </p:grpSpPr>
          <p:sp>
            <p:nvSpPr>
              <p:cNvPr id="2195" name="Google Shape;2195;p63"/>
              <p:cNvSpPr/>
              <p:nvPr/>
            </p:nvSpPr>
            <p:spPr>
              <a:xfrm>
                <a:off x="4301304"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9" name="Google Shape;2199;p63"/>
              <p:cNvCxnSpPr>
                <a:cxnSpLocks/>
                <a:stCxn id="2195" idx="6"/>
                <a:endCxn id="2196" idx="2"/>
              </p:cNvCxnSpPr>
              <p:nvPr/>
            </p:nvCxnSpPr>
            <p:spPr>
              <a:xfrm>
                <a:off x="4511604" y="2869575"/>
                <a:ext cx="936000" cy="0"/>
              </a:xfrm>
              <a:prstGeom prst="straightConnector1">
                <a:avLst/>
              </a:prstGeom>
              <a:noFill/>
              <a:ln w="9525" cap="flat" cmpd="sng">
                <a:solidFill>
                  <a:schemeClr val="dk1"/>
                </a:solidFill>
                <a:prstDash val="solid"/>
                <a:round/>
                <a:headEnd type="none" w="med" len="med"/>
                <a:tailEnd type="none" w="med" len="med"/>
              </a:ln>
            </p:spPr>
          </p:cxnSp>
        </p:grpSp>
        <p:grpSp>
          <p:nvGrpSpPr>
            <p:cNvPr id="9" name="Group 8">
              <a:extLst>
                <a:ext uri="{FF2B5EF4-FFF2-40B4-BE49-F238E27FC236}">
                  <a16:creationId xmlns:a16="http://schemas.microsoft.com/office/drawing/2014/main" id="{53ED7FC9-6B8B-4994-9954-3F7A4FE9708E}"/>
                </a:ext>
              </a:extLst>
            </p:cNvPr>
            <p:cNvGrpSpPr/>
            <p:nvPr/>
          </p:nvGrpSpPr>
          <p:grpSpPr>
            <a:xfrm>
              <a:off x="4562670" y="2764425"/>
              <a:ext cx="1146300" cy="210300"/>
              <a:chOff x="5890070" y="2764425"/>
              <a:chExt cx="1146300" cy="210300"/>
            </a:xfrm>
          </p:grpSpPr>
          <p:sp>
            <p:nvSpPr>
              <p:cNvPr id="2196" name="Google Shape;2196;p63"/>
              <p:cNvSpPr/>
              <p:nvPr/>
            </p:nvSpPr>
            <p:spPr>
              <a:xfrm>
                <a:off x="5890070"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0" name="Google Shape;2200;p63"/>
              <p:cNvCxnSpPr>
                <a:cxnSpLocks/>
                <a:stCxn id="2196" idx="6"/>
                <a:endCxn id="2197" idx="2"/>
              </p:cNvCxnSpPr>
              <p:nvPr/>
            </p:nvCxnSpPr>
            <p:spPr>
              <a:xfrm>
                <a:off x="6100370" y="2869575"/>
                <a:ext cx="936000" cy="0"/>
              </a:xfrm>
              <a:prstGeom prst="straightConnector1">
                <a:avLst/>
              </a:prstGeom>
              <a:noFill/>
              <a:ln w="9525" cap="flat" cmpd="sng">
                <a:solidFill>
                  <a:schemeClr val="dk1"/>
                </a:solidFill>
                <a:prstDash val="solid"/>
                <a:round/>
                <a:headEnd type="none" w="med" len="med"/>
                <a:tailEnd type="none" w="med" len="med"/>
              </a:ln>
            </p:spPr>
          </p:cxnSp>
        </p:grpSp>
        <p:grpSp>
          <p:nvGrpSpPr>
            <p:cNvPr id="10" name="Group 9">
              <a:extLst>
                <a:ext uri="{FF2B5EF4-FFF2-40B4-BE49-F238E27FC236}">
                  <a16:creationId xmlns:a16="http://schemas.microsoft.com/office/drawing/2014/main" id="{4DD5E89B-47C2-415E-A6E1-356BEBDCCB6D}"/>
                </a:ext>
              </a:extLst>
            </p:cNvPr>
            <p:cNvGrpSpPr/>
            <p:nvPr/>
          </p:nvGrpSpPr>
          <p:grpSpPr>
            <a:xfrm>
              <a:off x="5708970" y="2764425"/>
              <a:ext cx="1146300" cy="210300"/>
              <a:chOff x="7478837" y="2764425"/>
              <a:chExt cx="1146300" cy="210300"/>
            </a:xfrm>
          </p:grpSpPr>
          <p:sp>
            <p:nvSpPr>
              <p:cNvPr id="2197" name="Google Shape;2197;p63"/>
              <p:cNvSpPr/>
              <p:nvPr/>
            </p:nvSpPr>
            <p:spPr>
              <a:xfrm>
                <a:off x="7478837"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1" name="Google Shape;2201;p63"/>
              <p:cNvCxnSpPr>
                <a:cxnSpLocks/>
                <a:stCxn id="2197" idx="6"/>
                <a:endCxn id="2198" idx="2"/>
              </p:cNvCxnSpPr>
              <p:nvPr/>
            </p:nvCxnSpPr>
            <p:spPr>
              <a:xfrm>
                <a:off x="7689137" y="2869575"/>
                <a:ext cx="936000" cy="0"/>
              </a:xfrm>
              <a:prstGeom prst="straightConnector1">
                <a:avLst/>
              </a:prstGeom>
              <a:noFill/>
              <a:ln w="9525" cap="flat" cmpd="sng">
                <a:solidFill>
                  <a:schemeClr val="dk1"/>
                </a:solidFill>
                <a:prstDash val="solid"/>
                <a:round/>
                <a:headEnd type="none" w="med" len="med"/>
                <a:tailEnd type="none" w="med" len="med"/>
              </a:ln>
            </p:spPr>
          </p:cxnSp>
        </p:grpSp>
        <p:grpSp>
          <p:nvGrpSpPr>
            <p:cNvPr id="6" name="Group 5">
              <a:extLst>
                <a:ext uri="{FF2B5EF4-FFF2-40B4-BE49-F238E27FC236}">
                  <a16:creationId xmlns:a16="http://schemas.microsoft.com/office/drawing/2014/main" id="{DC901BE1-A97E-4373-AFCA-528C037FB121}"/>
                </a:ext>
              </a:extLst>
            </p:cNvPr>
            <p:cNvGrpSpPr/>
            <p:nvPr/>
          </p:nvGrpSpPr>
          <p:grpSpPr>
            <a:xfrm>
              <a:off x="2270070" y="2764425"/>
              <a:ext cx="1146300" cy="210300"/>
              <a:chOff x="2712537" y="2764425"/>
              <a:chExt cx="1146300" cy="210300"/>
            </a:xfrm>
          </p:grpSpPr>
          <p:sp>
            <p:nvSpPr>
              <p:cNvPr id="20" name="Google Shape;2195;p63">
                <a:extLst>
                  <a:ext uri="{FF2B5EF4-FFF2-40B4-BE49-F238E27FC236}">
                    <a16:creationId xmlns:a16="http://schemas.microsoft.com/office/drawing/2014/main" id="{777A8B80-049C-47AF-A78C-9EF9562EC710}"/>
                  </a:ext>
                </a:extLst>
              </p:cNvPr>
              <p:cNvSpPr/>
              <p:nvPr/>
            </p:nvSpPr>
            <p:spPr>
              <a:xfrm>
                <a:off x="2712537"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99;p63">
                <a:extLst>
                  <a:ext uri="{FF2B5EF4-FFF2-40B4-BE49-F238E27FC236}">
                    <a16:creationId xmlns:a16="http://schemas.microsoft.com/office/drawing/2014/main" id="{B81D14F4-AD50-4D37-ADDA-E2B50133A8F3}"/>
                  </a:ext>
                </a:extLst>
              </p:cNvPr>
              <p:cNvCxnSpPr>
                <a:cxnSpLocks/>
                <a:stCxn id="20" idx="6"/>
              </p:cNvCxnSpPr>
              <p:nvPr/>
            </p:nvCxnSpPr>
            <p:spPr>
              <a:xfrm>
                <a:off x="2922837" y="2869575"/>
                <a:ext cx="936000" cy="0"/>
              </a:xfrm>
              <a:prstGeom prst="straightConnector1">
                <a:avLst/>
              </a:prstGeom>
              <a:noFill/>
              <a:ln w="9525" cap="flat" cmpd="sng">
                <a:solidFill>
                  <a:schemeClr val="dk1"/>
                </a:solidFill>
                <a:prstDash val="solid"/>
                <a:round/>
                <a:headEnd type="none" w="med" len="med"/>
                <a:tailEnd type="none" w="med" len="med"/>
              </a:ln>
            </p:spPr>
          </p:cxnSp>
        </p:grpSp>
        <p:grpSp>
          <p:nvGrpSpPr>
            <p:cNvPr id="7" name="Group 6">
              <a:extLst>
                <a:ext uri="{FF2B5EF4-FFF2-40B4-BE49-F238E27FC236}">
                  <a16:creationId xmlns:a16="http://schemas.microsoft.com/office/drawing/2014/main" id="{CE38D48E-2BA0-4CFD-933B-D7E13044D500}"/>
                </a:ext>
              </a:extLst>
            </p:cNvPr>
            <p:cNvGrpSpPr/>
            <p:nvPr/>
          </p:nvGrpSpPr>
          <p:grpSpPr>
            <a:xfrm>
              <a:off x="1123770" y="2764425"/>
              <a:ext cx="1146300" cy="210300"/>
              <a:chOff x="1123770" y="2764312"/>
              <a:chExt cx="1146300" cy="210300"/>
            </a:xfrm>
          </p:grpSpPr>
          <p:sp>
            <p:nvSpPr>
              <p:cNvPr id="22" name="Google Shape;2195;p63">
                <a:extLst>
                  <a:ext uri="{FF2B5EF4-FFF2-40B4-BE49-F238E27FC236}">
                    <a16:creationId xmlns:a16="http://schemas.microsoft.com/office/drawing/2014/main" id="{13918848-AF5E-42CB-AFF3-1A1C7C328A75}"/>
                  </a:ext>
                </a:extLst>
              </p:cNvPr>
              <p:cNvSpPr/>
              <p:nvPr/>
            </p:nvSpPr>
            <p:spPr>
              <a:xfrm>
                <a:off x="1123770" y="2764312"/>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199;p63">
                <a:extLst>
                  <a:ext uri="{FF2B5EF4-FFF2-40B4-BE49-F238E27FC236}">
                    <a16:creationId xmlns:a16="http://schemas.microsoft.com/office/drawing/2014/main" id="{FE003284-7BC6-4819-8997-3BF5C2BE57EF}"/>
                  </a:ext>
                </a:extLst>
              </p:cNvPr>
              <p:cNvCxnSpPr>
                <a:cxnSpLocks/>
                <a:stCxn id="22" idx="6"/>
              </p:cNvCxnSpPr>
              <p:nvPr/>
            </p:nvCxnSpPr>
            <p:spPr>
              <a:xfrm>
                <a:off x="1334070" y="2869462"/>
                <a:ext cx="936000" cy="0"/>
              </a:xfrm>
              <a:prstGeom prst="straightConnector1">
                <a:avLst/>
              </a:prstGeom>
              <a:noFill/>
              <a:ln w="9525" cap="flat" cmpd="sng">
                <a:solidFill>
                  <a:schemeClr val="dk1"/>
                </a:solidFill>
                <a:prstDash val="solid"/>
                <a:round/>
                <a:headEnd type="none" w="med" len="med"/>
                <a:tailEnd type="none" w="med" len="med"/>
              </a:ln>
            </p:spPr>
          </p:cxnSp>
        </p:grpSp>
      </p:grpSp>
      <p:sp>
        <p:nvSpPr>
          <p:cNvPr id="47" name="Google Shape;2190;p63">
            <a:extLst>
              <a:ext uri="{FF2B5EF4-FFF2-40B4-BE49-F238E27FC236}">
                <a16:creationId xmlns:a16="http://schemas.microsoft.com/office/drawing/2014/main" id="{5BA84F84-FFF0-42C8-AD32-7E6541C7F6BB}"/>
              </a:ext>
            </a:extLst>
          </p:cNvPr>
          <p:cNvSpPr txBox="1"/>
          <p:nvPr/>
        </p:nvSpPr>
        <p:spPr>
          <a:xfrm flipH="1">
            <a:off x="4441372" y="2974725"/>
            <a:ext cx="1407555" cy="103029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chemeClr val="dk2"/>
                </a:solidFill>
                <a:latin typeface="Epilogue"/>
                <a:sym typeface="Barlow"/>
              </a:rPr>
              <a:t>Truy xuất </a:t>
            </a:r>
            <a:r>
              <a:rPr lang="en">
                <a:solidFill>
                  <a:schemeClr val="dk1"/>
                </a:solidFill>
                <a:latin typeface="Barlow"/>
                <a:ea typeface="Barlow"/>
                <a:cs typeface="Barlow"/>
                <a:sym typeface="Barlow"/>
              </a:rPr>
              <a:t>tiêu đề email</a:t>
            </a:r>
            <a:endParaRPr>
              <a:solidFill>
                <a:schemeClr val="dk1"/>
              </a:solidFill>
              <a:latin typeface="Barlow"/>
              <a:ea typeface="Barlow"/>
              <a:cs typeface="Barlow"/>
              <a:sym typeface="Barlow"/>
            </a:endParaRPr>
          </a:p>
        </p:txBody>
      </p:sp>
      <p:sp>
        <p:nvSpPr>
          <p:cNvPr id="48" name="Google Shape;2192;p63">
            <a:extLst>
              <a:ext uri="{FF2B5EF4-FFF2-40B4-BE49-F238E27FC236}">
                <a16:creationId xmlns:a16="http://schemas.microsoft.com/office/drawing/2014/main" id="{896D1A25-A320-4D26-84E0-9CA441092F04}"/>
              </a:ext>
            </a:extLst>
          </p:cNvPr>
          <p:cNvSpPr txBox="1"/>
          <p:nvPr/>
        </p:nvSpPr>
        <p:spPr>
          <a:xfrm flipH="1">
            <a:off x="5655836" y="1481850"/>
            <a:ext cx="1271228" cy="103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chemeClr val="dk2"/>
                </a:solidFill>
                <a:latin typeface="Epilogue"/>
                <a:sym typeface="Barlow"/>
              </a:rPr>
              <a:t>Phân tích </a:t>
            </a:r>
            <a:r>
              <a:rPr lang="en">
                <a:solidFill>
                  <a:schemeClr val="dk1"/>
                </a:solidFill>
                <a:latin typeface="Barlow"/>
                <a:ea typeface="Barlow"/>
                <a:cs typeface="Barlow"/>
                <a:sym typeface="Barlow"/>
              </a:rPr>
              <a:t>tiêu đề email</a:t>
            </a:r>
            <a:endParaRPr>
              <a:solidFill>
                <a:schemeClr val="dk1"/>
              </a:solidFill>
              <a:latin typeface="Barlow"/>
              <a:ea typeface="Barlow"/>
              <a:cs typeface="Barlow"/>
              <a:sym typeface="Barlow"/>
            </a:endParaRPr>
          </a:p>
        </p:txBody>
      </p:sp>
      <p:sp>
        <p:nvSpPr>
          <p:cNvPr id="49" name="Google Shape;2190;p63">
            <a:extLst>
              <a:ext uri="{FF2B5EF4-FFF2-40B4-BE49-F238E27FC236}">
                <a16:creationId xmlns:a16="http://schemas.microsoft.com/office/drawing/2014/main" id="{ADCD5F19-2AE4-49D6-83BA-FC82877D81C1}"/>
              </a:ext>
            </a:extLst>
          </p:cNvPr>
          <p:cNvSpPr txBox="1"/>
          <p:nvPr/>
        </p:nvSpPr>
        <p:spPr>
          <a:xfrm flipH="1">
            <a:off x="6733972" y="2930101"/>
            <a:ext cx="1407555" cy="103029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chemeClr val="dk2"/>
                </a:solidFill>
                <a:latin typeface="Epilogue"/>
                <a:sym typeface="Barlow"/>
              </a:rPr>
              <a:t>Khôi phục </a:t>
            </a:r>
            <a:r>
              <a:rPr lang="en">
                <a:solidFill>
                  <a:schemeClr val="dk1"/>
                </a:solidFill>
                <a:latin typeface="Barlow"/>
                <a:ea typeface="Barlow"/>
                <a:cs typeface="Barlow"/>
                <a:sym typeface="Barlow"/>
              </a:rPr>
              <a:t>email đã xoá</a:t>
            </a:r>
            <a:endParaRPr>
              <a:solidFill>
                <a:schemeClr val="dk1"/>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45"/>
          <p:cNvSpPr txBox="1">
            <a:spLocks noGrp="1"/>
          </p:cNvSpPr>
          <p:nvPr>
            <p:ph type="title"/>
          </p:nvPr>
        </p:nvSpPr>
        <p:spPr>
          <a:xfrm>
            <a:off x="720000" y="521225"/>
            <a:ext cx="7704000" cy="695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Thu giữ tài khoản máy tính và email</a:t>
            </a:r>
          </a:p>
        </p:txBody>
      </p:sp>
      <p:sp>
        <p:nvSpPr>
          <p:cNvPr id="1932" name="Google Shape;1932;p45"/>
          <p:cNvSpPr/>
          <p:nvPr/>
        </p:nvSpPr>
        <p:spPr>
          <a:xfrm>
            <a:off x="8283475" y="43127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9;p61">
            <a:extLst>
              <a:ext uri="{FF2B5EF4-FFF2-40B4-BE49-F238E27FC236}">
                <a16:creationId xmlns:a16="http://schemas.microsoft.com/office/drawing/2014/main" id="{32675CB3-3169-49EB-8198-F544EFDC1A31}"/>
              </a:ext>
            </a:extLst>
          </p:cNvPr>
          <p:cNvSpPr txBox="1">
            <a:spLocks/>
          </p:cNvSpPr>
          <p:nvPr/>
        </p:nvSpPr>
        <p:spPr>
          <a:xfrm>
            <a:off x="719999" y="1327450"/>
            <a:ext cx="7563475" cy="30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Clr>
                <a:schemeClr val="dk1"/>
              </a:buClr>
              <a:buSzPts val="1400"/>
              <a:buFont typeface="Arial" panose="020B0604020202020204" pitchFamily="34" charset="0"/>
              <a:buChar char="•"/>
            </a:pPr>
            <a:r>
              <a:rPr lang="en-US">
                <a:solidFill>
                  <a:schemeClr val="dk1"/>
                </a:solidFill>
                <a:latin typeface="Barlow"/>
                <a:sym typeface="Barlow"/>
              </a:rPr>
              <a:t>Phải xin lệnh khám xét</a:t>
            </a:r>
          </a:p>
          <a:p>
            <a:pPr marL="285750" indent="-285750" algn="just">
              <a:lnSpc>
                <a:spcPct val="150000"/>
              </a:lnSpc>
              <a:buClr>
                <a:schemeClr val="dk1"/>
              </a:buClr>
              <a:buSzPts val="1400"/>
              <a:buFont typeface="Arial" panose="020B0604020202020204" pitchFamily="34" charset="0"/>
              <a:buChar char="•"/>
            </a:pPr>
            <a:r>
              <a:rPr lang="en-US">
                <a:solidFill>
                  <a:schemeClr val="dk1"/>
                </a:solidFill>
                <a:latin typeface="Barlow"/>
                <a:sym typeface="Barlow"/>
              </a:rPr>
              <a:t>K</a:t>
            </a:r>
            <a:r>
              <a:rPr lang="vi-VN">
                <a:solidFill>
                  <a:schemeClr val="dk1"/>
                </a:solidFill>
                <a:latin typeface="Barlow"/>
                <a:sym typeface="Barlow"/>
              </a:rPr>
              <a:t>iểm tra trên thiết bị được phép</a:t>
            </a:r>
            <a:endParaRPr lang="en-US">
              <a:solidFill>
                <a:schemeClr val="dk1"/>
              </a:solidFill>
              <a:latin typeface="Barlow"/>
              <a:sym typeface="Barlow"/>
            </a:endParaRPr>
          </a:p>
          <a:p>
            <a:pPr marL="285750" indent="-285750" algn="just">
              <a:lnSpc>
                <a:spcPct val="150000"/>
              </a:lnSpc>
              <a:buClr>
                <a:schemeClr val="dk1"/>
              </a:buClr>
              <a:buSzPts val="1400"/>
              <a:buFont typeface="Arial" panose="020B0604020202020204" pitchFamily="34" charset="0"/>
              <a:buChar char="•"/>
            </a:pPr>
            <a:r>
              <a:rPr lang="en-US">
                <a:solidFill>
                  <a:schemeClr val="dk1"/>
                </a:solidFill>
                <a:latin typeface="Barlow"/>
                <a:sym typeface="Barlow"/>
              </a:rPr>
              <a:t>Tất cả các máy tính và tài khoản email bị nghi ngờ có liên quan đến tội phạm nên bị tịch thu</a:t>
            </a:r>
          </a:p>
          <a:p>
            <a:pPr marL="285750" indent="-285750" algn="just">
              <a:lnSpc>
                <a:spcPct val="150000"/>
              </a:lnSpc>
              <a:buClr>
                <a:schemeClr val="dk1"/>
              </a:buClr>
              <a:buSzPts val="1400"/>
              <a:buFont typeface="Arial" panose="020B0604020202020204" pitchFamily="34" charset="0"/>
              <a:buChar char="•"/>
            </a:pPr>
            <a:r>
              <a:rPr lang="vi-VN">
                <a:solidFill>
                  <a:schemeClr val="dk1"/>
                </a:solidFill>
                <a:latin typeface="Barlow"/>
                <a:sym typeface="Barlow"/>
              </a:rPr>
              <a:t>Nếu là một tổ chức doanh nghiệp, nên xin phép các cơ quan hữu quan và cộng tác với quản trị viên hệ thống và mạng nội bộ để hiểu chính sách và tuân thủ các quy định về an toàn dữ liệu.</a:t>
            </a:r>
            <a:endParaRPr lang="en-US">
              <a:solidFill>
                <a:schemeClr val="dk1"/>
              </a:solidFill>
              <a:latin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45"/>
          <p:cNvSpPr txBox="1">
            <a:spLocks noGrp="1"/>
          </p:cNvSpPr>
          <p:nvPr>
            <p:ph type="title"/>
          </p:nvPr>
        </p:nvSpPr>
        <p:spPr>
          <a:xfrm>
            <a:off x="720000" y="521225"/>
            <a:ext cx="7704000" cy="695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Thu thập dữ liệu email</a:t>
            </a:r>
          </a:p>
        </p:txBody>
      </p:sp>
      <p:sp>
        <p:nvSpPr>
          <p:cNvPr id="1932" name="Google Shape;1932;p45"/>
          <p:cNvSpPr/>
          <p:nvPr/>
        </p:nvSpPr>
        <p:spPr>
          <a:xfrm>
            <a:off x="8283475" y="43127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9;p61">
            <a:extLst>
              <a:ext uri="{FF2B5EF4-FFF2-40B4-BE49-F238E27FC236}">
                <a16:creationId xmlns:a16="http://schemas.microsoft.com/office/drawing/2014/main" id="{32675CB3-3169-49EB-8198-F544EFDC1A31}"/>
              </a:ext>
            </a:extLst>
          </p:cNvPr>
          <p:cNvSpPr txBox="1">
            <a:spLocks/>
          </p:cNvSpPr>
          <p:nvPr/>
        </p:nvSpPr>
        <p:spPr>
          <a:xfrm>
            <a:off x="719999" y="1327450"/>
            <a:ext cx="7563475" cy="30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Clr>
                <a:schemeClr val="dk1"/>
              </a:buClr>
              <a:buSzPts val="1400"/>
              <a:buFont typeface="Arial" panose="020B0604020202020204" pitchFamily="34" charset="0"/>
              <a:buChar char="•"/>
            </a:pPr>
            <a:r>
              <a:rPr lang="en-US">
                <a:solidFill>
                  <a:schemeClr val="dk1"/>
                </a:solidFill>
                <a:latin typeface="Barlow"/>
                <a:sym typeface="Barlow"/>
              </a:rPr>
              <a:t>S</a:t>
            </a:r>
            <a:r>
              <a:rPr lang="vi-VN">
                <a:solidFill>
                  <a:schemeClr val="dk1"/>
                </a:solidFill>
                <a:latin typeface="Barlow"/>
                <a:sym typeface="Barlow"/>
              </a:rPr>
              <a:t>ử dụng các công cụ pháp y kỹ thuật số và tạo ra một hình ảnh tương đối chính xác của </a:t>
            </a:r>
            <a:r>
              <a:rPr lang="en-US">
                <a:solidFill>
                  <a:schemeClr val="dk1"/>
                </a:solidFill>
                <a:latin typeface="Barlow"/>
                <a:sym typeface="Barlow"/>
              </a:rPr>
              <a:t>nội dung </a:t>
            </a:r>
            <a:r>
              <a:rPr lang="vi-VN">
                <a:solidFill>
                  <a:schemeClr val="dk1"/>
                </a:solidFill>
                <a:latin typeface="Barlow"/>
                <a:sym typeface="Barlow"/>
              </a:rPr>
              <a:t>email</a:t>
            </a:r>
            <a:endParaRPr lang="en-US">
              <a:solidFill>
                <a:schemeClr val="dk1"/>
              </a:solidFill>
              <a:latin typeface="Barlow"/>
              <a:sym typeface="Barlow"/>
            </a:endParaRPr>
          </a:p>
          <a:p>
            <a:pPr marL="285750" indent="-285750" algn="just">
              <a:lnSpc>
                <a:spcPct val="150000"/>
              </a:lnSpc>
              <a:buClr>
                <a:schemeClr val="dk1"/>
              </a:buClr>
              <a:buSzPts val="1400"/>
              <a:buFont typeface="Arial" panose="020B0604020202020204" pitchFamily="34" charset="0"/>
              <a:buChar char="•"/>
            </a:pPr>
            <a:r>
              <a:rPr lang="en-US">
                <a:solidFill>
                  <a:schemeClr val="dk1"/>
                </a:solidFill>
                <a:latin typeface="Barlow"/>
                <a:sym typeface="Barlow"/>
              </a:rPr>
              <a:t>Phụ thuộc vào việc nghi phạm sử dụng email trên trình duyệt hay ứng dụng cục bộ từ đó đưa ra hướng thích hợp</a:t>
            </a:r>
          </a:p>
        </p:txBody>
      </p:sp>
    </p:spTree>
    <p:extLst>
      <p:ext uri="{BB962C8B-B14F-4D97-AF65-F5344CB8AC3E}">
        <p14:creationId xmlns:p14="http://schemas.microsoft.com/office/powerpoint/2010/main" val="3534761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45"/>
          <p:cNvSpPr txBox="1">
            <a:spLocks noGrp="1"/>
          </p:cNvSpPr>
          <p:nvPr>
            <p:ph type="title"/>
          </p:nvPr>
        </p:nvSpPr>
        <p:spPr>
          <a:xfrm>
            <a:off x="720000" y="521225"/>
            <a:ext cx="7704000" cy="695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Kiểm tra nội dung email</a:t>
            </a:r>
          </a:p>
        </p:txBody>
      </p:sp>
      <p:sp>
        <p:nvSpPr>
          <p:cNvPr id="1932" name="Google Shape;1932;p45"/>
          <p:cNvSpPr/>
          <p:nvPr/>
        </p:nvSpPr>
        <p:spPr>
          <a:xfrm>
            <a:off x="8283475" y="43127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9;p61">
            <a:extLst>
              <a:ext uri="{FF2B5EF4-FFF2-40B4-BE49-F238E27FC236}">
                <a16:creationId xmlns:a16="http://schemas.microsoft.com/office/drawing/2014/main" id="{32675CB3-3169-49EB-8198-F544EFDC1A31}"/>
              </a:ext>
            </a:extLst>
          </p:cNvPr>
          <p:cNvSpPr txBox="1">
            <a:spLocks/>
          </p:cNvSpPr>
          <p:nvPr/>
        </p:nvSpPr>
        <p:spPr>
          <a:xfrm>
            <a:off x="719999" y="1327450"/>
            <a:ext cx="7563475" cy="30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Cần chú ý các mục sau:</a:t>
            </a:r>
          </a:p>
          <a:p>
            <a:pPr marL="914400" indent="-317500" algn="just">
              <a:spcBef>
                <a:spcPts val="1000"/>
              </a:spcBef>
              <a:buClr>
                <a:schemeClr val="dk1"/>
              </a:buClr>
              <a:buSzPts val="1400"/>
              <a:buFont typeface="Courier New" panose="02070309020205020404" pitchFamily="49" charset="0"/>
              <a:buChar char="o"/>
            </a:pPr>
            <a:r>
              <a:rPr lang="en-US">
                <a:solidFill>
                  <a:schemeClr val="dk1"/>
                </a:solidFill>
                <a:latin typeface="Barlow"/>
                <a:sym typeface="Barlow"/>
              </a:rPr>
              <a:t>Chủ đề: </a:t>
            </a:r>
            <a:r>
              <a:rPr lang="vi-VN">
                <a:solidFill>
                  <a:schemeClr val="dk1"/>
                </a:solidFill>
                <a:latin typeface="Barlow"/>
                <a:sym typeface="Barlow"/>
              </a:rPr>
              <a:t>email giả mạo được thiết kế để tạo ra cảm giác hoảng loạn/cấp bách để </a:t>
            </a:r>
            <a:r>
              <a:rPr lang="en-US">
                <a:solidFill>
                  <a:schemeClr val="dk1"/>
                </a:solidFill>
                <a:latin typeface="Barlow"/>
                <a:sym typeface="Barlow"/>
              </a:rPr>
              <a:t>nạn nhân </a:t>
            </a:r>
            <a:r>
              <a:rPr lang="vi-VN">
                <a:solidFill>
                  <a:schemeClr val="dk1"/>
                </a:solidFill>
                <a:latin typeface="Barlow"/>
                <a:sym typeface="Barlow"/>
              </a:rPr>
              <a:t>mở thư và </a:t>
            </a:r>
            <a:r>
              <a:rPr lang="en-US">
                <a:solidFill>
                  <a:schemeClr val="dk1"/>
                </a:solidFill>
                <a:latin typeface="Barlow"/>
                <a:sym typeface="Barlow"/>
              </a:rPr>
              <a:t>xem</a:t>
            </a:r>
            <a:r>
              <a:rPr lang="vi-VN">
                <a:solidFill>
                  <a:schemeClr val="dk1"/>
                </a:solidFill>
                <a:latin typeface="Barlow"/>
                <a:sym typeface="Barlow"/>
              </a:rPr>
              <a:t> nội dung.</a:t>
            </a:r>
            <a:endParaRPr lang="en-US">
              <a:solidFill>
                <a:schemeClr val="dk1"/>
              </a:solidFill>
              <a:latin typeface="Barlow"/>
              <a:sym typeface="Barlow"/>
            </a:endParaRPr>
          </a:p>
          <a:p>
            <a:pPr marL="914400" indent="-317500" algn="just">
              <a:spcBef>
                <a:spcPts val="1000"/>
              </a:spcBef>
              <a:buClr>
                <a:schemeClr val="dk1"/>
              </a:buClr>
              <a:buSzPts val="1400"/>
              <a:buFont typeface="Courier New" panose="02070309020205020404" pitchFamily="49" charset="0"/>
              <a:buChar char="o"/>
            </a:pPr>
            <a:r>
              <a:rPr lang="en-US">
                <a:solidFill>
                  <a:schemeClr val="dk1"/>
                </a:solidFill>
                <a:latin typeface="Barlow"/>
                <a:sym typeface="Barlow"/>
              </a:rPr>
              <a:t>Địa chỉ email người gửi: email giả mạo có thể có tên khác với tài khoản email</a:t>
            </a:r>
          </a:p>
          <a:p>
            <a:pPr marL="914400" indent="-317500" algn="just">
              <a:spcBef>
                <a:spcPts val="1000"/>
              </a:spcBef>
              <a:buClr>
                <a:schemeClr val="dk1"/>
              </a:buClr>
              <a:buSzPts val="1400"/>
              <a:buFont typeface="Courier New" panose="02070309020205020404" pitchFamily="49" charset="0"/>
              <a:buChar char="o"/>
            </a:pPr>
            <a:r>
              <a:rPr lang="en-US">
                <a:solidFill>
                  <a:schemeClr val="dk1"/>
                </a:solidFill>
                <a:latin typeface="Barlow"/>
                <a:sym typeface="Barlow"/>
              </a:rPr>
              <a:t>Nội dung: </a:t>
            </a:r>
            <a:r>
              <a:rPr lang="vi-VN">
                <a:solidFill>
                  <a:schemeClr val="dk1"/>
                </a:solidFill>
                <a:latin typeface="Barlow"/>
                <a:sym typeface="Barlow"/>
              </a:rPr>
              <a:t>email giả mạo có thể bao gồm các liên kết/siêu liên kết </a:t>
            </a:r>
            <a:r>
              <a:rPr lang="en-US">
                <a:solidFill>
                  <a:schemeClr val="dk1"/>
                </a:solidFill>
                <a:latin typeface="Barlow"/>
                <a:sym typeface="Barlow"/>
              </a:rPr>
              <a:t>yêu cầu </a:t>
            </a:r>
            <a:r>
              <a:rPr lang="vi-VN">
                <a:solidFill>
                  <a:schemeClr val="dk1"/>
                </a:solidFill>
                <a:latin typeface="Barlow"/>
                <a:sym typeface="Barlow"/>
              </a:rPr>
              <a:t>người dùng cung cấp </a:t>
            </a:r>
            <a:r>
              <a:rPr lang="en-US">
                <a:solidFill>
                  <a:schemeClr val="dk1"/>
                </a:solidFill>
                <a:latin typeface="Barlow"/>
                <a:sym typeface="Barlow"/>
              </a:rPr>
              <a:t>thông tin </a:t>
            </a:r>
            <a:r>
              <a:rPr lang="vi-VN">
                <a:solidFill>
                  <a:schemeClr val="dk1"/>
                </a:solidFill>
                <a:latin typeface="Barlow"/>
                <a:sym typeface="Barlow"/>
              </a:rPr>
              <a:t>nhạy cảm.</a:t>
            </a:r>
            <a:endParaRPr lang="en-US">
              <a:solidFill>
                <a:schemeClr val="dk1"/>
              </a:solidFill>
              <a:latin typeface="Barlow"/>
              <a:sym typeface="Barlow"/>
            </a:endParaRPr>
          </a:p>
          <a:p>
            <a:pPr marL="914400" indent="-317500" algn="just">
              <a:spcBef>
                <a:spcPts val="1000"/>
              </a:spcBef>
              <a:buClr>
                <a:schemeClr val="dk1"/>
              </a:buClr>
              <a:buSzPts val="1400"/>
              <a:buFont typeface="Courier New" panose="02070309020205020404" pitchFamily="49" charset="0"/>
              <a:buChar char="o"/>
            </a:pPr>
            <a:r>
              <a:rPr lang="en-US">
                <a:solidFill>
                  <a:schemeClr val="dk1"/>
                </a:solidFill>
                <a:latin typeface="Barlow"/>
                <a:sym typeface="Barlow"/>
              </a:rPr>
              <a:t>Tệp đính kèm: email giả mạo có thể chứa các tệp với các định dạng như: .exe, .vbs, .js, .wsf và .zip </a:t>
            </a:r>
          </a:p>
        </p:txBody>
      </p:sp>
    </p:spTree>
    <p:extLst>
      <p:ext uri="{BB962C8B-B14F-4D97-AF65-F5344CB8AC3E}">
        <p14:creationId xmlns:p14="http://schemas.microsoft.com/office/powerpoint/2010/main" val="3504182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0070A71-83B9-45CD-9CCE-2976C617198F}"/>
              </a:ext>
            </a:extLst>
          </p:cNvPr>
          <p:cNvSpPr/>
          <p:nvPr/>
        </p:nvSpPr>
        <p:spPr>
          <a:xfrm>
            <a:off x="727200" y="0"/>
            <a:ext cx="2642400" cy="5143500"/>
          </a:xfrm>
          <a:custGeom>
            <a:avLst/>
            <a:gdLst>
              <a:gd name="connsiteX0" fmla="*/ 2509200 w 2642400"/>
              <a:gd name="connsiteY0" fmla="*/ 0 h 5143500"/>
              <a:gd name="connsiteX1" fmla="*/ 2642400 w 2642400"/>
              <a:gd name="connsiteY1" fmla="*/ 0 h 5143500"/>
              <a:gd name="connsiteX2" fmla="*/ 2642400 w 2642400"/>
              <a:gd name="connsiteY2" fmla="*/ 5143500 h 5143500"/>
              <a:gd name="connsiteX3" fmla="*/ 2509200 w 2642400"/>
              <a:gd name="connsiteY3" fmla="*/ 5143500 h 5143500"/>
              <a:gd name="connsiteX4" fmla="*/ 266400 w 2642400"/>
              <a:gd name="connsiteY4" fmla="*/ 0 h 5143500"/>
              <a:gd name="connsiteX5" fmla="*/ 2376000 w 2642400"/>
              <a:gd name="connsiteY5" fmla="*/ 0 h 5143500"/>
              <a:gd name="connsiteX6" fmla="*/ 2376000 w 2642400"/>
              <a:gd name="connsiteY6" fmla="*/ 5143500 h 5143500"/>
              <a:gd name="connsiteX7" fmla="*/ 266400 w 2642400"/>
              <a:gd name="connsiteY7" fmla="*/ 5143500 h 5143500"/>
              <a:gd name="connsiteX8" fmla="*/ 0 w 2642400"/>
              <a:gd name="connsiteY8" fmla="*/ 0 h 5143500"/>
              <a:gd name="connsiteX9" fmla="*/ 133200 w 2642400"/>
              <a:gd name="connsiteY9" fmla="*/ 0 h 5143500"/>
              <a:gd name="connsiteX10" fmla="*/ 133200 w 2642400"/>
              <a:gd name="connsiteY10" fmla="*/ 5143500 h 5143500"/>
              <a:gd name="connsiteX11" fmla="*/ 0 w 26424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2400" h="5143500">
                <a:moveTo>
                  <a:pt x="2509200" y="0"/>
                </a:moveTo>
                <a:lnTo>
                  <a:pt x="2642400" y="0"/>
                </a:lnTo>
                <a:lnTo>
                  <a:pt x="2642400" y="5143500"/>
                </a:lnTo>
                <a:lnTo>
                  <a:pt x="2509200" y="5143500"/>
                </a:lnTo>
                <a:close/>
                <a:moveTo>
                  <a:pt x="266400" y="0"/>
                </a:moveTo>
                <a:lnTo>
                  <a:pt x="2376000" y="0"/>
                </a:lnTo>
                <a:lnTo>
                  <a:pt x="2376000" y="5143500"/>
                </a:lnTo>
                <a:lnTo>
                  <a:pt x="266400" y="5143500"/>
                </a:lnTo>
                <a:close/>
                <a:moveTo>
                  <a:pt x="0" y="0"/>
                </a:moveTo>
                <a:lnTo>
                  <a:pt x="133200" y="0"/>
                </a:lnTo>
                <a:lnTo>
                  <a:pt x="133200" y="5143500"/>
                </a:lnTo>
                <a:lnTo>
                  <a:pt x="0" y="5143500"/>
                </a:lnTo>
                <a:close/>
              </a:path>
            </a:pathLst>
          </a:custGeom>
          <a:solidFill>
            <a:srgbClr val="03AC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B157FF41-7F29-4651-A334-CD2EE4D843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86" r="13698"/>
          <a:stretch/>
        </p:blipFill>
        <p:spPr bwMode="auto">
          <a:xfrm>
            <a:off x="3554028" y="878400"/>
            <a:ext cx="4797971" cy="3747600"/>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E0E0CCEC-6026-45F9-9FD9-0BC4454426EE}"/>
              </a:ext>
            </a:extLst>
          </p:cNvPr>
          <p:cNvSpPr txBox="1"/>
          <p:nvPr/>
        </p:nvSpPr>
        <p:spPr>
          <a:xfrm>
            <a:off x="860400" y="1602254"/>
            <a:ext cx="2376000" cy="1938992"/>
          </a:xfrm>
          <a:prstGeom prst="rect">
            <a:avLst/>
          </a:prstGeom>
          <a:noFill/>
        </p:spPr>
        <p:txBody>
          <a:bodyPr wrap="square" rtlCol="0">
            <a:spAutoFit/>
          </a:bodyPr>
          <a:lstStyle/>
          <a:p>
            <a:pPr algn="ctr"/>
            <a:r>
              <a:rPr lang="en-US" sz="4000">
                <a:solidFill>
                  <a:schemeClr val="tx1"/>
                </a:solidFill>
                <a:latin typeface="UTM Hanzel" panose="02040603050506020204" pitchFamily="18" charset="0"/>
              </a:rPr>
              <a:t>CƠ SỞ LÝ THUYẾT</a:t>
            </a:r>
          </a:p>
        </p:txBody>
      </p:sp>
    </p:spTree>
    <p:extLst>
      <p:ext uri="{BB962C8B-B14F-4D97-AF65-F5344CB8AC3E}">
        <p14:creationId xmlns:p14="http://schemas.microsoft.com/office/powerpoint/2010/main" val="4067629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45"/>
          <p:cNvSpPr txBox="1">
            <a:spLocks noGrp="1"/>
          </p:cNvSpPr>
          <p:nvPr>
            <p:ph type="title"/>
          </p:nvPr>
        </p:nvSpPr>
        <p:spPr>
          <a:xfrm>
            <a:off x="720000" y="521225"/>
            <a:ext cx="7704000" cy="695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Truy xuất tiêu đề email</a:t>
            </a:r>
          </a:p>
        </p:txBody>
      </p:sp>
      <p:sp>
        <p:nvSpPr>
          <p:cNvPr id="1932" name="Google Shape;1932;p45"/>
          <p:cNvSpPr/>
          <p:nvPr/>
        </p:nvSpPr>
        <p:spPr>
          <a:xfrm>
            <a:off x="8283475" y="43127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9;p61">
            <a:extLst>
              <a:ext uri="{FF2B5EF4-FFF2-40B4-BE49-F238E27FC236}">
                <a16:creationId xmlns:a16="http://schemas.microsoft.com/office/drawing/2014/main" id="{32675CB3-3169-49EB-8198-F544EFDC1A31}"/>
              </a:ext>
            </a:extLst>
          </p:cNvPr>
          <p:cNvSpPr txBox="1">
            <a:spLocks/>
          </p:cNvSpPr>
          <p:nvPr/>
        </p:nvSpPr>
        <p:spPr>
          <a:xfrm>
            <a:off x="719999" y="1327450"/>
            <a:ext cx="7563475" cy="30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Có thể cung cấp thông tin có giá trị về nguồn, lộ trình và các chi tiết liên quan khác của email.</a:t>
            </a:r>
          </a:p>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Hầu hết các ứng dụng email đều cung cấp cách xem toàn bộ tiêu đề của email.</a:t>
            </a:r>
          </a:p>
        </p:txBody>
      </p:sp>
    </p:spTree>
    <p:extLst>
      <p:ext uri="{BB962C8B-B14F-4D97-AF65-F5344CB8AC3E}">
        <p14:creationId xmlns:p14="http://schemas.microsoft.com/office/powerpoint/2010/main" val="1164065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45"/>
          <p:cNvSpPr txBox="1">
            <a:spLocks noGrp="1"/>
          </p:cNvSpPr>
          <p:nvPr>
            <p:ph type="title"/>
          </p:nvPr>
        </p:nvSpPr>
        <p:spPr>
          <a:xfrm>
            <a:off x="720000" y="521225"/>
            <a:ext cx="7704000" cy="695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Phân tích tiêu đề email</a:t>
            </a:r>
          </a:p>
        </p:txBody>
      </p:sp>
      <p:sp>
        <p:nvSpPr>
          <p:cNvPr id="1932" name="Google Shape;1932;p45"/>
          <p:cNvSpPr/>
          <p:nvPr/>
        </p:nvSpPr>
        <p:spPr>
          <a:xfrm>
            <a:off x="8283475" y="43127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09;p61">
            <a:extLst>
              <a:ext uri="{FF2B5EF4-FFF2-40B4-BE49-F238E27FC236}">
                <a16:creationId xmlns:a16="http://schemas.microsoft.com/office/drawing/2014/main" id="{F0AAE770-4642-4751-95C0-2FCD7242DCF5}"/>
              </a:ext>
            </a:extLst>
          </p:cNvPr>
          <p:cNvSpPr txBox="1">
            <a:spLocks/>
          </p:cNvSpPr>
          <p:nvPr/>
        </p:nvSpPr>
        <p:spPr>
          <a:xfrm>
            <a:off x="719999" y="1327450"/>
            <a:ext cx="7563475" cy="30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Bao gồm:</a:t>
            </a:r>
          </a:p>
          <a:p>
            <a:pPr marL="914400" lvl="4" indent="-317500" algn="just">
              <a:spcBef>
                <a:spcPts val="1000"/>
              </a:spcBef>
              <a:buClr>
                <a:schemeClr val="dk1"/>
              </a:buClr>
              <a:buSzPts val="1400"/>
              <a:buFont typeface="Courier New" panose="02070309020205020404" pitchFamily="49" charset="0"/>
              <a:buChar char="o"/>
            </a:pPr>
            <a:r>
              <a:rPr lang="en-US">
                <a:solidFill>
                  <a:schemeClr val="dk1"/>
                </a:solidFill>
                <a:latin typeface="Barlow"/>
                <a:sym typeface="Barlow"/>
              </a:rPr>
              <a:t>Kiểm tra tính xác thực sử dụng các công cụ như: Email Dossier, Email Address Verifier, Email Checker, G-Lock Software Email Verifier</a:t>
            </a:r>
          </a:p>
          <a:p>
            <a:pPr marL="914400" lvl="4" indent="-317500" algn="just">
              <a:spcBef>
                <a:spcPts val="1000"/>
              </a:spcBef>
              <a:buClr>
                <a:schemeClr val="dk1"/>
              </a:buClr>
              <a:buSzPts val="1400"/>
              <a:buFont typeface="Courier New" panose="02070309020205020404" pitchFamily="49" charset="0"/>
              <a:buChar char="o"/>
            </a:pPr>
            <a:r>
              <a:rPr lang="en-US">
                <a:solidFill>
                  <a:schemeClr val="dk1"/>
                </a:solidFill>
                <a:latin typeface="Barlow"/>
                <a:sym typeface="Barlow"/>
              </a:rPr>
              <a:t>Kiểm tra địa chỉ IP nguồn sử dụng các công cụ như: Smart Whois Database, Whatismyipaddress, </a:t>
            </a:r>
          </a:p>
          <a:p>
            <a:pPr marL="914400" lvl="4" indent="-317500" algn="just">
              <a:spcBef>
                <a:spcPts val="1000"/>
              </a:spcBef>
              <a:buClr>
                <a:schemeClr val="dk1"/>
              </a:buClr>
              <a:buSzPts val="1400"/>
              <a:buFont typeface="Courier New" panose="02070309020205020404" pitchFamily="49" charset="0"/>
              <a:buChar char="o"/>
            </a:pPr>
            <a:endParaRPr lang="en-US">
              <a:solidFill>
                <a:schemeClr val="dk1"/>
              </a:solidFill>
              <a:latin typeface="Barlow"/>
              <a:sym typeface="Barlow"/>
            </a:endParaRPr>
          </a:p>
        </p:txBody>
      </p:sp>
    </p:spTree>
    <p:extLst>
      <p:ext uri="{BB962C8B-B14F-4D97-AF65-F5344CB8AC3E}">
        <p14:creationId xmlns:p14="http://schemas.microsoft.com/office/powerpoint/2010/main" val="1105552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45"/>
          <p:cNvSpPr txBox="1">
            <a:spLocks noGrp="1"/>
          </p:cNvSpPr>
          <p:nvPr>
            <p:ph type="title"/>
          </p:nvPr>
        </p:nvSpPr>
        <p:spPr>
          <a:xfrm>
            <a:off x="720000" y="521225"/>
            <a:ext cx="7704000" cy="695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Khôi phục email đã xoá</a:t>
            </a:r>
          </a:p>
        </p:txBody>
      </p:sp>
      <p:sp>
        <p:nvSpPr>
          <p:cNvPr id="1932" name="Google Shape;1932;p45"/>
          <p:cNvSpPr/>
          <p:nvPr/>
        </p:nvSpPr>
        <p:spPr>
          <a:xfrm>
            <a:off x="8283475" y="43127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09;p61">
            <a:extLst>
              <a:ext uri="{FF2B5EF4-FFF2-40B4-BE49-F238E27FC236}">
                <a16:creationId xmlns:a16="http://schemas.microsoft.com/office/drawing/2014/main" id="{F0AAE770-4642-4751-95C0-2FCD7242DCF5}"/>
              </a:ext>
            </a:extLst>
          </p:cNvPr>
          <p:cNvSpPr txBox="1">
            <a:spLocks/>
          </p:cNvSpPr>
          <p:nvPr/>
        </p:nvSpPr>
        <p:spPr>
          <a:xfrm>
            <a:off x="719999" y="1327450"/>
            <a:ext cx="7563475" cy="30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Giúp đảm bảo rằng không có bất kỳ thông tin quan trọng nào bị bỏ lỡ trong quá trình điều tra.</a:t>
            </a:r>
          </a:p>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Một số công cụ: Paraben’s Electronic Evidence Examiner, …</a:t>
            </a:r>
          </a:p>
        </p:txBody>
      </p:sp>
    </p:spTree>
    <p:extLst>
      <p:ext uri="{BB962C8B-B14F-4D97-AF65-F5344CB8AC3E}">
        <p14:creationId xmlns:p14="http://schemas.microsoft.com/office/powerpoint/2010/main" val="2855450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0070A71-83B9-45CD-9CCE-2976C617198F}"/>
              </a:ext>
            </a:extLst>
          </p:cNvPr>
          <p:cNvSpPr/>
          <p:nvPr/>
        </p:nvSpPr>
        <p:spPr>
          <a:xfrm>
            <a:off x="727200" y="0"/>
            <a:ext cx="2642400" cy="5143500"/>
          </a:xfrm>
          <a:custGeom>
            <a:avLst/>
            <a:gdLst>
              <a:gd name="connsiteX0" fmla="*/ 2509200 w 2642400"/>
              <a:gd name="connsiteY0" fmla="*/ 0 h 5143500"/>
              <a:gd name="connsiteX1" fmla="*/ 2642400 w 2642400"/>
              <a:gd name="connsiteY1" fmla="*/ 0 h 5143500"/>
              <a:gd name="connsiteX2" fmla="*/ 2642400 w 2642400"/>
              <a:gd name="connsiteY2" fmla="*/ 5143500 h 5143500"/>
              <a:gd name="connsiteX3" fmla="*/ 2509200 w 2642400"/>
              <a:gd name="connsiteY3" fmla="*/ 5143500 h 5143500"/>
              <a:gd name="connsiteX4" fmla="*/ 266400 w 2642400"/>
              <a:gd name="connsiteY4" fmla="*/ 0 h 5143500"/>
              <a:gd name="connsiteX5" fmla="*/ 2376000 w 2642400"/>
              <a:gd name="connsiteY5" fmla="*/ 0 h 5143500"/>
              <a:gd name="connsiteX6" fmla="*/ 2376000 w 2642400"/>
              <a:gd name="connsiteY6" fmla="*/ 5143500 h 5143500"/>
              <a:gd name="connsiteX7" fmla="*/ 266400 w 2642400"/>
              <a:gd name="connsiteY7" fmla="*/ 5143500 h 5143500"/>
              <a:gd name="connsiteX8" fmla="*/ 0 w 2642400"/>
              <a:gd name="connsiteY8" fmla="*/ 0 h 5143500"/>
              <a:gd name="connsiteX9" fmla="*/ 133200 w 2642400"/>
              <a:gd name="connsiteY9" fmla="*/ 0 h 5143500"/>
              <a:gd name="connsiteX10" fmla="*/ 133200 w 2642400"/>
              <a:gd name="connsiteY10" fmla="*/ 5143500 h 5143500"/>
              <a:gd name="connsiteX11" fmla="*/ 0 w 26424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2400" h="5143500">
                <a:moveTo>
                  <a:pt x="2509200" y="0"/>
                </a:moveTo>
                <a:lnTo>
                  <a:pt x="2642400" y="0"/>
                </a:lnTo>
                <a:lnTo>
                  <a:pt x="2642400" y="5143500"/>
                </a:lnTo>
                <a:lnTo>
                  <a:pt x="2509200" y="5143500"/>
                </a:lnTo>
                <a:close/>
                <a:moveTo>
                  <a:pt x="266400" y="0"/>
                </a:moveTo>
                <a:lnTo>
                  <a:pt x="2376000" y="0"/>
                </a:lnTo>
                <a:lnTo>
                  <a:pt x="2376000" y="5143500"/>
                </a:lnTo>
                <a:lnTo>
                  <a:pt x="266400" y="5143500"/>
                </a:lnTo>
                <a:close/>
                <a:moveTo>
                  <a:pt x="0" y="0"/>
                </a:moveTo>
                <a:lnTo>
                  <a:pt x="133200" y="0"/>
                </a:lnTo>
                <a:lnTo>
                  <a:pt x="133200" y="5143500"/>
                </a:lnTo>
                <a:lnTo>
                  <a:pt x="0" y="5143500"/>
                </a:lnTo>
                <a:close/>
              </a:path>
            </a:pathLst>
          </a:custGeom>
          <a:solidFill>
            <a:srgbClr val="03AC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E0E0CCEC-6026-45F9-9FD9-0BC4454426EE}"/>
              </a:ext>
            </a:extLst>
          </p:cNvPr>
          <p:cNvSpPr txBox="1"/>
          <p:nvPr/>
        </p:nvSpPr>
        <p:spPr>
          <a:xfrm>
            <a:off x="860400" y="1910030"/>
            <a:ext cx="2376000" cy="1323439"/>
          </a:xfrm>
          <a:prstGeom prst="rect">
            <a:avLst/>
          </a:prstGeom>
          <a:noFill/>
        </p:spPr>
        <p:txBody>
          <a:bodyPr wrap="square" rtlCol="0">
            <a:spAutoFit/>
          </a:bodyPr>
          <a:lstStyle/>
          <a:p>
            <a:pPr algn="ctr"/>
            <a:r>
              <a:rPr lang="en-US" sz="4000">
                <a:solidFill>
                  <a:schemeClr val="tx1"/>
                </a:solidFill>
                <a:latin typeface="UTM Hanzel" panose="02040603050506020204" pitchFamily="18" charset="0"/>
              </a:rPr>
              <a:t>THỰC NGHIỆM</a:t>
            </a:r>
          </a:p>
        </p:txBody>
      </p:sp>
      <p:sp>
        <p:nvSpPr>
          <p:cNvPr id="3" name="TextBox 2">
            <a:extLst>
              <a:ext uri="{FF2B5EF4-FFF2-40B4-BE49-F238E27FC236}">
                <a16:creationId xmlns:a16="http://schemas.microsoft.com/office/drawing/2014/main" id="{8BE26DF6-D547-465C-8A1E-489CA8559A6E}"/>
              </a:ext>
            </a:extLst>
          </p:cNvPr>
          <p:cNvSpPr txBox="1"/>
          <p:nvPr/>
        </p:nvSpPr>
        <p:spPr>
          <a:xfrm>
            <a:off x="3866400" y="1279087"/>
            <a:ext cx="4082400" cy="2585323"/>
          </a:xfrm>
          <a:prstGeom prst="rect">
            <a:avLst/>
          </a:prstGeom>
          <a:noFill/>
        </p:spPr>
        <p:txBody>
          <a:bodyPr wrap="square" rtlCol="0">
            <a:spAutoFit/>
          </a:bodyPr>
          <a:lstStyle/>
          <a:p>
            <a:r>
              <a:rPr lang="en-US" sz="5400" b="1">
                <a:solidFill>
                  <a:schemeClr val="tx1"/>
                </a:solidFill>
                <a:latin typeface="Epilogue"/>
              </a:rPr>
              <a:t>ĐIỀU TRA MỘT EMAIL PHISHING </a:t>
            </a:r>
          </a:p>
        </p:txBody>
      </p:sp>
    </p:spTree>
    <p:extLst>
      <p:ext uri="{BB962C8B-B14F-4D97-AF65-F5344CB8AC3E}">
        <p14:creationId xmlns:p14="http://schemas.microsoft.com/office/powerpoint/2010/main" val="696860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80;p40">
            <a:extLst>
              <a:ext uri="{FF2B5EF4-FFF2-40B4-BE49-F238E27FC236}">
                <a16:creationId xmlns:a16="http://schemas.microsoft.com/office/drawing/2014/main" id="{1D2D817D-20E5-482B-8FF5-091B6C187917}"/>
              </a:ext>
            </a:extLst>
          </p:cNvPr>
          <p:cNvSpPr txBox="1">
            <a:spLocks/>
          </p:cNvSpPr>
          <p:nvPr/>
        </p:nvSpPr>
        <p:spPr>
          <a:xfrm>
            <a:off x="1007823" y="801394"/>
            <a:ext cx="7200177" cy="188846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000" b="1">
                <a:solidFill>
                  <a:schemeClr val="tx1"/>
                </a:solidFill>
                <a:latin typeface="Epilogue"/>
              </a:rPr>
              <a:t>01 KỊCH BẢN</a:t>
            </a:r>
          </a:p>
        </p:txBody>
      </p:sp>
      <p:cxnSp>
        <p:nvCxnSpPr>
          <p:cNvPr id="6" name="Google Shape;1882;p40">
            <a:extLst>
              <a:ext uri="{FF2B5EF4-FFF2-40B4-BE49-F238E27FC236}">
                <a16:creationId xmlns:a16="http://schemas.microsoft.com/office/drawing/2014/main" id="{2F0815BE-ECA6-4B3E-A0DE-4ADBF85DED29}"/>
              </a:ext>
            </a:extLst>
          </p:cNvPr>
          <p:cNvCxnSpPr/>
          <p:nvPr/>
        </p:nvCxnSpPr>
        <p:spPr>
          <a:xfrm>
            <a:off x="1108057" y="2571750"/>
            <a:ext cx="1547700" cy="0"/>
          </a:xfrm>
          <a:prstGeom prst="straightConnector1">
            <a:avLst/>
          </a:prstGeom>
          <a:noFill/>
          <a:ln w="19050" cap="flat" cmpd="sng">
            <a:solidFill>
              <a:schemeClr val="accent2"/>
            </a:solidFill>
            <a:prstDash val="solid"/>
            <a:round/>
            <a:headEnd type="none" w="med" len="med"/>
            <a:tailEnd type="none" w="med" len="med"/>
          </a:ln>
        </p:spPr>
      </p:cxnSp>
      <p:sp>
        <p:nvSpPr>
          <p:cNvPr id="7" name="TextBox 6">
            <a:extLst>
              <a:ext uri="{FF2B5EF4-FFF2-40B4-BE49-F238E27FC236}">
                <a16:creationId xmlns:a16="http://schemas.microsoft.com/office/drawing/2014/main" id="{A8E1A347-96B4-4D5C-951B-B1718FFCFBD4}"/>
              </a:ext>
            </a:extLst>
          </p:cNvPr>
          <p:cNvSpPr txBox="1"/>
          <p:nvPr/>
        </p:nvSpPr>
        <p:spPr>
          <a:xfrm>
            <a:off x="554400" y="501972"/>
            <a:ext cx="2821025" cy="307777"/>
          </a:xfrm>
          <a:prstGeom prst="rect">
            <a:avLst/>
          </a:prstGeom>
          <a:noFill/>
        </p:spPr>
        <p:txBody>
          <a:bodyPr wrap="square" rtlCol="0">
            <a:spAutoFit/>
          </a:bodyPr>
          <a:lstStyle/>
          <a:p>
            <a:r>
              <a:rPr lang="en-US">
                <a:solidFill>
                  <a:schemeClr val="tx2">
                    <a:lumMod val="20000"/>
                    <a:lumOff val="80000"/>
                  </a:schemeClr>
                </a:solidFill>
                <a:latin typeface="UVN Tin Tuc" panose="020B0503020203020204" pitchFamily="34" charset="0"/>
                <a:ea typeface="Nirmala UI" panose="020B0502040204020203" pitchFamily="34" charset="0"/>
                <a:cs typeface="Nirmala UI" panose="020B0502040204020203" pitchFamily="34" charset="0"/>
              </a:rPr>
              <a:t>| THỰC NGHIỆM</a:t>
            </a:r>
          </a:p>
        </p:txBody>
      </p:sp>
      <p:cxnSp>
        <p:nvCxnSpPr>
          <p:cNvPr id="8" name="Google Shape;1882;p40">
            <a:extLst>
              <a:ext uri="{FF2B5EF4-FFF2-40B4-BE49-F238E27FC236}">
                <a16:creationId xmlns:a16="http://schemas.microsoft.com/office/drawing/2014/main" id="{37BF4DE1-4FA2-4F12-9411-9A6EDC541206}"/>
              </a:ext>
            </a:extLst>
          </p:cNvPr>
          <p:cNvCxnSpPr>
            <a:cxnSpLocks/>
          </p:cNvCxnSpPr>
          <p:nvPr/>
        </p:nvCxnSpPr>
        <p:spPr>
          <a:xfrm>
            <a:off x="1118834" y="2827020"/>
            <a:ext cx="0" cy="1546805"/>
          </a:xfrm>
          <a:prstGeom prst="straightConnector1">
            <a:avLst/>
          </a:prstGeom>
          <a:noFill/>
          <a:ln w="19050" cap="flat" cmpd="sng">
            <a:solidFill>
              <a:schemeClr val="accent2"/>
            </a:solidFill>
            <a:prstDash val="solid"/>
            <a:round/>
            <a:headEnd type="none" w="med" len="med"/>
            <a:tailEnd type="none" w="med" len="med"/>
          </a:ln>
        </p:spPr>
      </p:cxnSp>
      <p:sp>
        <p:nvSpPr>
          <p:cNvPr id="9" name="Google Shape;1879;p40">
            <a:extLst>
              <a:ext uri="{FF2B5EF4-FFF2-40B4-BE49-F238E27FC236}">
                <a16:creationId xmlns:a16="http://schemas.microsoft.com/office/drawing/2014/main" id="{780F4C09-294C-48D6-928B-B92D240ABC82}"/>
              </a:ext>
            </a:extLst>
          </p:cNvPr>
          <p:cNvSpPr txBox="1">
            <a:spLocks noGrp="1"/>
          </p:cNvSpPr>
          <p:nvPr>
            <p:ph type="title"/>
          </p:nvPr>
        </p:nvSpPr>
        <p:spPr>
          <a:xfrm>
            <a:off x="1221185" y="2689860"/>
            <a:ext cx="6871614" cy="1031228"/>
          </a:xfrm>
          <a:prstGeom prst="rect">
            <a:avLst/>
          </a:prstGeom>
        </p:spPr>
        <p:txBody>
          <a:bodyPr spcFirstLastPara="1" wrap="square" lIns="91425" tIns="91425" rIns="91425" bIns="91425" anchor="b" anchorCtr="0">
            <a:noAutofit/>
          </a:bodyPr>
          <a:lstStyle/>
          <a:p>
            <a:pPr marL="0" lvl="0" indent="0">
              <a:buSzPts val="3600"/>
            </a:pPr>
            <a:r>
              <a:rPr lang="en-US" sz="2800">
                <a:solidFill>
                  <a:schemeClr val="dk2"/>
                </a:solidFill>
              </a:rPr>
              <a:t>1. Kẻ tấn công gửi email phishing cho nạn nhân</a:t>
            </a:r>
          </a:p>
        </p:txBody>
      </p:sp>
      <p:sp>
        <p:nvSpPr>
          <p:cNvPr id="10" name="Google Shape;1879;p40">
            <a:extLst>
              <a:ext uri="{FF2B5EF4-FFF2-40B4-BE49-F238E27FC236}">
                <a16:creationId xmlns:a16="http://schemas.microsoft.com/office/drawing/2014/main" id="{2D45A873-3E5F-4A1F-94C9-5E740751D5E1}"/>
              </a:ext>
            </a:extLst>
          </p:cNvPr>
          <p:cNvSpPr txBox="1">
            <a:spLocks/>
          </p:cNvSpPr>
          <p:nvPr/>
        </p:nvSpPr>
        <p:spPr>
          <a:xfrm>
            <a:off x="1221183" y="3721087"/>
            <a:ext cx="6871615" cy="7832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4000" b="1" i="0" u="none" strike="noStrike" cap="none">
                <a:solidFill>
                  <a:schemeClr val="dk2"/>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9pPr>
          </a:lstStyle>
          <a:p>
            <a:r>
              <a:rPr lang="en-US" sz="2800"/>
              <a:t>2. Điều tra viên điều tra email giúp nạn nhân</a:t>
            </a:r>
          </a:p>
        </p:txBody>
      </p:sp>
    </p:spTree>
    <p:extLst>
      <p:ext uri="{BB962C8B-B14F-4D97-AF65-F5344CB8AC3E}">
        <p14:creationId xmlns:p14="http://schemas.microsoft.com/office/powerpoint/2010/main" val="1030879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a:t>1. Kẻ tấn công gửi email phishing cho nạn nhân</a:t>
            </a:r>
          </a:p>
        </p:txBody>
      </p:sp>
      <p:sp>
        <p:nvSpPr>
          <p:cNvPr id="4" name="Google Shape;2109;p61">
            <a:extLst>
              <a:ext uri="{FF2B5EF4-FFF2-40B4-BE49-F238E27FC236}">
                <a16:creationId xmlns:a16="http://schemas.microsoft.com/office/drawing/2014/main" id="{A7106A1E-EA13-4AC0-ABE9-3DA73D03FC1E}"/>
              </a:ext>
            </a:extLst>
          </p:cNvPr>
          <p:cNvSpPr txBox="1">
            <a:spLocks/>
          </p:cNvSpPr>
          <p:nvPr/>
        </p:nvSpPr>
        <p:spPr>
          <a:xfrm>
            <a:off x="719999" y="1327450"/>
            <a:ext cx="7704000" cy="103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Sử dụng ngrok làm server chứa file mã nguồn trang đăng nhập giả mạo</a:t>
            </a:r>
          </a:p>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Địa chỉ của trang giả mạo: </a:t>
            </a:r>
            <a:r>
              <a:rPr lang="en-US" i="1">
                <a:solidFill>
                  <a:schemeClr val="bg2">
                    <a:lumMod val="60000"/>
                    <a:lumOff val="40000"/>
                  </a:schemeClr>
                </a:solidFill>
                <a:latin typeface="Barlow"/>
                <a:sym typeface="Barlow"/>
                <a:hlinkClick r:id="rId3">
                  <a:extLst>
                    <a:ext uri="{A12FA001-AC4F-418D-AE19-62706E023703}">
                      <ahyp:hlinkClr xmlns:ahyp="http://schemas.microsoft.com/office/drawing/2018/hyperlinkcolor" val="tx"/>
                    </a:ext>
                  </a:extLst>
                </a:hlinkClick>
              </a:rPr>
              <a:t>https://21ca-1-55-108-28.ngrok-free.app/</a:t>
            </a:r>
            <a:r>
              <a:rPr lang="en-US" i="1">
                <a:solidFill>
                  <a:schemeClr val="bg2">
                    <a:lumMod val="60000"/>
                    <a:lumOff val="40000"/>
                  </a:schemeClr>
                </a:solidFill>
                <a:latin typeface="Barlow"/>
                <a:sym typeface="Barlow"/>
              </a:rPr>
              <a:t> </a:t>
            </a:r>
          </a:p>
          <a:p>
            <a:pPr marL="457200" indent="-317500" algn="just">
              <a:lnSpc>
                <a:spcPct val="115000"/>
              </a:lnSpc>
              <a:spcBef>
                <a:spcPts val="1000"/>
              </a:spcBef>
              <a:buClr>
                <a:schemeClr val="dk1"/>
              </a:buClr>
              <a:buSzPts val="1400"/>
              <a:buFont typeface="Barlow"/>
              <a:buChar char="●"/>
            </a:pPr>
            <a:endParaRPr lang="en-US">
              <a:solidFill>
                <a:schemeClr val="dk1"/>
              </a:solidFill>
              <a:latin typeface="Barlow"/>
              <a:sym typeface="Barlow"/>
            </a:endParaRPr>
          </a:p>
        </p:txBody>
      </p:sp>
      <p:pic>
        <p:nvPicPr>
          <p:cNvPr id="3" name="Picture 2">
            <a:extLst>
              <a:ext uri="{FF2B5EF4-FFF2-40B4-BE49-F238E27FC236}">
                <a16:creationId xmlns:a16="http://schemas.microsoft.com/office/drawing/2014/main" id="{0B46A110-A544-49A4-9B10-88D7BF4B60F1}"/>
              </a:ext>
            </a:extLst>
          </p:cNvPr>
          <p:cNvPicPr>
            <a:picLocks noChangeAspect="1"/>
          </p:cNvPicPr>
          <p:nvPr/>
        </p:nvPicPr>
        <p:blipFill>
          <a:blip r:embed="rId4"/>
          <a:stretch>
            <a:fillRect/>
          </a:stretch>
        </p:blipFill>
        <p:spPr>
          <a:xfrm>
            <a:off x="1721458" y="2361450"/>
            <a:ext cx="5701082" cy="2260825"/>
          </a:xfrm>
          <a:prstGeom prst="rect">
            <a:avLst/>
          </a:prstGeom>
        </p:spPr>
      </p:pic>
      <p:sp>
        <p:nvSpPr>
          <p:cNvPr id="2" name="TextBox 1">
            <a:extLst>
              <a:ext uri="{FF2B5EF4-FFF2-40B4-BE49-F238E27FC236}">
                <a16:creationId xmlns:a16="http://schemas.microsoft.com/office/drawing/2014/main" id="{CCBE0F2D-77EA-4963-938F-A0587C9912CD}"/>
              </a:ext>
            </a:extLst>
          </p:cNvPr>
          <p:cNvSpPr txBox="1"/>
          <p:nvPr/>
        </p:nvSpPr>
        <p:spPr>
          <a:xfrm>
            <a:off x="811728" y="1158173"/>
            <a:ext cx="2008883" cy="338554"/>
          </a:xfrm>
          <a:prstGeom prst="rect">
            <a:avLst/>
          </a:prstGeom>
          <a:noFill/>
        </p:spPr>
        <p:txBody>
          <a:bodyPr wrap="none" rtlCol="0">
            <a:spAutoFit/>
          </a:bodyPr>
          <a:lstStyle/>
          <a:p>
            <a:r>
              <a:rPr lang="en-US" sz="1600" b="1" i="1">
                <a:solidFill>
                  <a:schemeClr val="tx1"/>
                </a:solidFill>
              </a:rPr>
              <a:t>Trên máy tấn công</a:t>
            </a:r>
          </a:p>
        </p:txBody>
      </p:sp>
    </p:spTree>
    <p:extLst>
      <p:ext uri="{BB962C8B-B14F-4D97-AF65-F5344CB8AC3E}">
        <p14:creationId xmlns:p14="http://schemas.microsoft.com/office/powerpoint/2010/main" val="85596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a:t>1. Kẻ tấn công gửi email phishing cho nạn nhân</a:t>
            </a:r>
          </a:p>
        </p:txBody>
      </p:sp>
      <p:sp>
        <p:nvSpPr>
          <p:cNvPr id="4" name="Google Shape;2109;p61">
            <a:extLst>
              <a:ext uri="{FF2B5EF4-FFF2-40B4-BE49-F238E27FC236}">
                <a16:creationId xmlns:a16="http://schemas.microsoft.com/office/drawing/2014/main" id="{A7106A1E-EA13-4AC0-ABE9-3DA73D03FC1E}"/>
              </a:ext>
            </a:extLst>
          </p:cNvPr>
          <p:cNvSpPr txBox="1">
            <a:spLocks/>
          </p:cNvSpPr>
          <p:nvPr/>
        </p:nvSpPr>
        <p:spPr>
          <a:xfrm>
            <a:off x="719999" y="1324800"/>
            <a:ext cx="7704000" cy="1152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Sử dụng SEToolkit phishing qua Gmail</a:t>
            </a:r>
            <a:endParaRPr lang="en-US">
              <a:solidFill>
                <a:schemeClr val="dk1"/>
              </a:solidFill>
              <a:latin typeface="Barlow"/>
              <a:sym typeface="Barlow"/>
            </a:endParaRPr>
          </a:p>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Chọn lần lượt các mục: Website Attack Vectors </a:t>
            </a:r>
            <a:r>
              <a:rPr lang="en-US">
                <a:solidFill>
                  <a:schemeClr val="dk1"/>
                </a:solidFill>
                <a:latin typeface="Barlow"/>
                <a:sym typeface="Wingdings" panose="05000000000000000000" pitchFamily="2" charset="2"/>
              </a:rPr>
              <a:t> Credential Harvester Attack Method  Custom Import, sau đó điền các thông tin như sau:</a:t>
            </a:r>
          </a:p>
          <a:p>
            <a:pPr marL="457200" indent="-317500" algn="just">
              <a:lnSpc>
                <a:spcPct val="115000"/>
              </a:lnSpc>
              <a:spcBef>
                <a:spcPts val="1000"/>
              </a:spcBef>
              <a:buClr>
                <a:schemeClr val="dk1"/>
              </a:buClr>
              <a:buSzPts val="1400"/>
              <a:buFont typeface="Barlow"/>
              <a:buChar char="●"/>
            </a:pPr>
            <a:endParaRPr lang="en-US">
              <a:solidFill>
                <a:schemeClr val="dk1"/>
              </a:solidFill>
              <a:latin typeface="Barlow"/>
              <a:sym typeface="Wingdings" panose="05000000000000000000" pitchFamily="2" charset="2"/>
            </a:endParaRPr>
          </a:p>
          <a:p>
            <a:pPr marL="457200" indent="-317500" algn="just">
              <a:lnSpc>
                <a:spcPct val="115000"/>
              </a:lnSpc>
              <a:spcBef>
                <a:spcPts val="1000"/>
              </a:spcBef>
              <a:buClr>
                <a:schemeClr val="dk1"/>
              </a:buClr>
              <a:buSzPts val="1400"/>
              <a:buFont typeface="Barlow"/>
              <a:buChar char="●"/>
            </a:pPr>
            <a:endParaRPr lang="en-US">
              <a:solidFill>
                <a:schemeClr val="dk1"/>
              </a:solidFill>
              <a:latin typeface="Barlow"/>
              <a:sym typeface="Barlow"/>
            </a:endParaRPr>
          </a:p>
        </p:txBody>
      </p:sp>
      <p:pic>
        <p:nvPicPr>
          <p:cNvPr id="6" name="Picture 5">
            <a:extLst>
              <a:ext uri="{FF2B5EF4-FFF2-40B4-BE49-F238E27FC236}">
                <a16:creationId xmlns:a16="http://schemas.microsoft.com/office/drawing/2014/main" id="{B8F172EB-9DB1-446E-836D-8D581A408AB3}"/>
              </a:ext>
            </a:extLst>
          </p:cNvPr>
          <p:cNvPicPr>
            <a:picLocks noChangeAspect="1"/>
          </p:cNvPicPr>
          <p:nvPr/>
        </p:nvPicPr>
        <p:blipFill>
          <a:blip r:embed="rId3"/>
          <a:stretch>
            <a:fillRect/>
          </a:stretch>
        </p:blipFill>
        <p:spPr>
          <a:xfrm>
            <a:off x="864547" y="2571750"/>
            <a:ext cx="7414903" cy="2042337"/>
          </a:xfrm>
          <a:prstGeom prst="rect">
            <a:avLst/>
          </a:prstGeom>
        </p:spPr>
      </p:pic>
      <p:sp>
        <p:nvSpPr>
          <p:cNvPr id="5" name="TextBox 4">
            <a:extLst>
              <a:ext uri="{FF2B5EF4-FFF2-40B4-BE49-F238E27FC236}">
                <a16:creationId xmlns:a16="http://schemas.microsoft.com/office/drawing/2014/main" id="{3E12D802-7BE4-49E1-9609-B4C18D6E38CC}"/>
              </a:ext>
            </a:extLst>
          </p:cNvPr>
          <p:cNvSpPr txBox="1"/>
          <p:nvPr/>
        </p:nvSpPr>
        <p:spPr>
          <a:xfrm>
            <a:off x="811728" y="1158173"/>
            <a:ext cx="2008883" cy="338554"/>
          </a:xfrm>
          <a:prstGeom prst="rect">
            <a:avLst/>
          </a:prstGeom>
          <a:noFill/>
        </p:spPr>
        <p:txBody>
          <a:bodyPr wrap="none" rtlCol="0">
            <a:spAutoFit/>
          </a:bodyPr>
          <a:lstStyle/>
          <a:p>
            <a:r>
              <a:rPr lang="en-US" sz="1600" b="1" i="1">
                <a:solidFill>
                  <a:schemeClr val="tx1"/>
                </a:solidFill>
              </a:rPr>
              <a:t>Trên máy tấn công</a:t>
            </a:r>
          </a:p>
        </p:txBody>
      </p:sp>
    </p:spTree>
    <p:extLst>
      <p:ext uri="{BB962C8B-B14F-4D97-AF65-F5344CB8AC3E}">
        <p14:creationId xmlns:p14="http://schemas.microsoft.com/office/powerpoint/2010/main" val="2947484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a:t>1. Kẻ tấn công gửi email phishing cho nạn nhân</a:t>
            </a:r>
          </a:p>
        </p:txBody>
      </p:sp>
      <p:sp>
        <p:nvSpPr>
          <p:cNvPr id="4" name="Google Shape;2109;p61">
            <a:extLst>
              <a:ext uri="{FF2B5EF4-FFF2-40B4-BE49-F238E27FC236}">
                <a16:creationId xmlns:a16="http://schemas.microsoft.com/office/drawing/2014/main" id="{A7106A1E-EA13-4AC0-ABE9-3DA73D03FC1E}"/>
              </a:ext>
            </a:extLst>
          </p:cNvPr>
          <p:cNvSpPr txBox="1">
            <a:spLocks/>
          </p:cNvSpPr>
          <p:nvPr/>
        </p:nvSpPr>
        <p:spPr>
          <a:xfrm>
            <a:off x="719999" y="1288800"/>
            <a:ext cx="7704000" cy="66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Gửi email cho nạn nhân với nội dung như sau, trong đó phần Kiểm tra hoạt động chứa đường dẫn tới website giả mạo trước đó</a:t>
            </a:r>
            <a:r>
              <a:rPr lang="en-US">
                <a:solidFill>
                  <a:schemeClr val="dk1"/>
                </a:solidFill>
                <a:latin typeface="Barlow"/>
                <a:sym typeface="Wingdings" panose="05000000000000000000" pitchFamily="2" charset="2"/>
              </a:rPr>
              <a:t>:</a:t>
            </a:r>
          </a:p>
          <a:p>
            <a:pPr marL="457200" indent="-317500" algn="just">
              <a:lnSpc>
                <a:spcPct val="115000"/>
              </a:lnSpc>
              <a:spcBef>
                <a:spcPts val="1000"/>
              </a:spcBef>
              <a:buClr>
                <a:schemeClr val="dk1"/>
              </a:buClr>
              <a:buSzPts val="1400"/>
              <a:buFont typeface="Barlow"/>
              <a:buChar char="●"/>
            </a:pPr>
            <a:endParaRPr lang="en-US">
              <a:solidFill>
                <a:schemeClr val="dk1"/>
              </a:solidFill>
              <a:latin typeface="Barlow"/>
              <a:sym typeface="Barlow"/>
            </a:endParaRPr>
          </a:p>
        </p:txBody>
      </p:sp>
      <p:pic>
        <p:nvPicPr>
          <p:cNvPr id="3" name="Picture 2">
            <a:extLst>
              <a:ext uri="{FF2B5EF4-FFF2-40B4-BE49-F238E27FC236}">
                <a16:creationId xmlns:a16="http://schemas.microsoft.com/office/drawing/2014/main" id="{31F35C02-54A2-4739-8410-9164F4FF4907}"/>
              </a:ext>
            </a:extLst>
          </p:cNvPr>
          <p:cNvPicPr>
            <a:picLocks noChangeAspect="1"/>
          </p:cNvPicPr>
          <p:nvPr/>
        </p:nvPicPr>
        <p:blipFill>
          <a:blip r:embed="rId3"/>
          <a:stretch>
            <a:fillRect/>
          </a:stretch>
        </p:blipFill>
        <p:spPr>
          <a:xfrm>
            <a:off x="842398" y="2087026"/>
            <a:ext cx="7459201" cy="2535249"/>
          </a:xfrm>
          <a:prstGeom prst="rect">
            <a:avLst/>
          </a:prstGeom>
        </p:spPr>
      </p:pic>
      <p:sp>
        <p:nvSpPr>
          <p:cNvPr id="5" name="TextBox 4">
            <a:extLst>
              <a:ext uri="{FF2B5EF4-FFF2-40B4-BE49-F238E27FC236}">
                <a16:creationId xmlns:a16="http://schemas.microsoft.com/office/drawing/2014/main" id="{0613C469-D71B-4429-AA08-9B9255BCD3B8}"/>
              </a:ext>
            </a:extLst>
          </p:cNvPr>
          <p:cNvSpPr txBox="1"/>
          <p:nvPr/>
        </p:nvSpPr>
        <p:spPr>
          <a:xfrm>
            <a:off x="811728" y="1158173"/>
            <a:ext cx="2008883" cy="338554"/>
          </a:xfrm>
          <a:prstGeom prst="rect">
            <a:avLst/>
          </a:prstGeom>
          <a:noFill/>
        </p:spPr>
        <p:txBody>
          <a:bodyPr wrap="none" rtlCol="0">
            <a:spAutoFit/>
          </a:bodyPr>
          <a:lstStyle/>
          <a:p>
            <a:r>
              <a:rPr lang="en-US" sz="1600" b="1" i="1">
                <a:solidFill>
                  <a:schemeClr val="tx1"/>
                </a:solidFill>
              </a:rPr>
              <a:t>Trên máy tấn công</a:t>
            </a:r>
          </a:p>
        </p:txBody>
      </p:sp>
    </p:spTree>
    <p:extLst>
      <p:ext uri="{BB962C8B-B14F-4D97-AF65-F5344CB8AC3E}">
        <p14:creationId xmlns:p14="http://schemas.microsoft.com/office/powerpoint/2010/main" val="515189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a:t>1. Kẻ tấn công gửi email phishing cho nạn nhân</a:t>
            </a:r>
          </a:p>
        </p:txBody>
      </p:sp>
      <p:sp>
        <p:nvSpPr>
          <p:cNvPr id="4" name="Google Shape;2109;p61">
            <a:extLst>
              <a:ext uri="{FF2B5EF4-FFF2-40B4-BE49-F238E27FC236}">
                <a16:creationId xmlns:a16="http://schemas.microsoft.com/office/drawing/2014/main" id="{A7106A1E-EA13-4AC0-ABE9-3DA73D03FC1E}"/>
              </a:ext>
            </a:extLst>
          </p:cNvPr>
          <p:cNvSpPr txBox="1">
            <a:spLocks/>
          </p:cNvSpPr>
          <p:nvPr/>
        </p:nvSpPr>
        <p:spPr>
          <a:xfrm>
            <a:off x="719999" y="1288800"/>
            <a:ext cx="7704000" cy="66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Nạn nhận đọc mail, click vào đường dẫn độc hại và nhập các thông tin đăng nhập</a:t>
            </a:r>
            <a:r>
              <a:rPr lang="en-US">
                <a:solidFill>
                  <a:schemeClr val="dk1"/>
                </a:solidFill>
                <a:latin typeface="Barlow"/>
                <a:sym typeface="Wingdings" panose="05000000000000000000" pitchFamily="2" charset="2"/>
              </a:rPr>
              <a:t>:</a:t>
            </a:r>
          </a:p>
          <a:p>
            <a:pPr marL="457200" indent="-317500" algn="just">
              <a:lnSpc>
                <a:spcPct val="115000"/>
              </a:lnSpc>
              <a:spcBef>
                <a:spcPts val="1000"/>
              </a:spcBef>
              <a:buClr>
                <a:schemeClr val="dk1"/>
              </a:buClr>
              <a:buSzPts val="1400"/>
              <a:buFont typeface="Barlow"/>
              <a:buChar char="●"/>
            </a:pPr>
            <a:endParaRPr lang="en-US">
              <a:solidFill>
                <a:schemeClr val="dk1"/>
              </a:solidFill>
              <a:latin typeface="Barlow"/>
              <a:sym typeface="Barlow"/>
            </a:endParaRPr>
          </a:p>
        </p:txBody>
      </p:sp>
      <p:sp>
        <p:nvSpPr>
          <p:cNvPr id="5" name="TextBox 4">
            <a:extLst>
              <a:ext uri="{FF2B5EF4-FFF2-40B4-BE49-F238E27FC236}">
                <a16:creationId xmlns:a16="http://schemas.microsoft.com/office/drawing/2014/main" id="{0613C469-D71B-4429-AA08-9B9255BCD3B8}"/>
              </a:ext>
            </a:extLst>
          </p:cNvPr>
          <p:cNvSpPr txBox="1"/>
          <p:nvPr/>
        </p:nvSpPr>
        <p:spPr>
          <a:xfrm>
            <a:off x="811728" y="1158173"/>
            <a:ext cx="2064989" cy="338554"/>
          </a:xfrm>
          <a:prstGeom prst="rect">
            <a:avLst/>
          </a:prstGeom>
          <a:noFill/>
        </p:spPr>
        <p:txBody>
          <a:bodyPr wrap="none" rtlCol="0">
            <a:spAutoFit/>
          </a:bodyPr>
          <a:lstStyle/>
          <a:p>
            <a:r>
              <a:rPr lang="en-US" sz="1600" b="1" i="1">
                <a:solidFill>
                  <a:schemeClr val="tx1"/>
                </a:solidFill>
              </a:rPr>
              <a:t>Trên máy nạn nhân</a:t>
            </a:r>
          </a:p>
        </p:txBody>
      </p:sp>
      <p:pic>
        <p:nvPicPr>
          <p:cNvPr id="6" name="Picture 5">
            <a:extLst>
              <a:ext uri="{FF2B5EF4-FFF2-40B4-BE49-F238E27FC236}">
                <a16:creationId xmlns:a16="http://schemas.microsoft.com/office/drawing/2014/main" id="{B2C52FFE-905A-4B9D-9062-493B8DC990E1}"/>
              </a:ext>
            </a:extLst>
          </p:cNvPr>
          <p:cNvPicPr>
            <a:picLocks noChangeAspect="1"/>
          </p:cNvPicPr>
          <p:nvPr/>
        </p:nvPicPr>
        <p:blipFill>
          <a:blip r:embed="rId3"/>
          <a:stretch>
            <a:fillRect/>
          </a:stretch>
        </p:blipFill>
        <p:spPr>
          <a:xfrm>
            <a:off x="1814849" y="1894147"/>
            <a:ext cx="5514301" cy="2728128"/>
          </a:xfrm>
          <a:prstGeom prst="rect">
            <a:avLst/>
          </a:prstGeom>
        </p:spPr>
      </p:pic>
    </p:spTree>
    <p:extLst>
      <p:ext uri="{BB962C8B-B14F-4D97-AF65-F5344CB8AC3E}">
        <p14:creationId xmlns:p14="http://schemas.microsoft.com/office/powerpoint/2010/main" val="1683365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a:t>1. Kẻ tấn công gửi email phishing cho nạn nhân</a:t>
            </a:r>
          </a:p>
        </p:txBody>
      </p:sp>
      <p:sp>
        <p:nvSpPr>
          <p:cNvPr id="4" name="Google Shape;2109;p61">
            <a:extLst>
              <a:ext uri="{FF2B5EF4-FFF2-40B4-BE49-F238E27FC236}">
                <a16:creationId xmlns:a16="http://schemas.microsoft.com/office/drawing/2014/main" id="{A7106A1E-EA13-4AC0-ABE9-3DA73D03FC1E}"/>
              </a:ext>
            </a:extLst>
          </p:cNvPr>
          <p:cNvSpPr txBox="1">
            <a:spLocks/>
          </p:cNvSpPr>
          <p:nvPr/>
        </p:nvSpPr>
        <p:spPr>
          <a:xfrm>
            <a:off x="719999" y="1327450"/>
            <a:ext cx="7704000" cy="7605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Barlow"/>
              </a:rPr>
              <a:t>Sau khi nạn nhân điền thông tin đăng nhập, sẽ chuyển tới trang Facebook thật, phía tấn công nhận được thông tin đăng nhập của nạn nhân</a:t>
            </a:r>
            <a:r>
              <a:rPr lang="en-US">
                <a:solidFill>
                  <a:schemeClr val="dk1"/>
                </a:solidFill>
                <a:latin typeface="Barlow"/>
                <a:sym typeface="Wingdings" panose="05000000000000000000" pitchFamily="2" charset="2"/>
              </a:rPr>
              <a:t>:</a:t>
            </a:r>
          </a:p>
          <a:p>
            <a:pPr marL="457200" indent="-317500" algn="just">
              <a:lnSpc>
                <a:spcPct val="115000"/>
              </a:lnSpc>
              <a:spcBef>
                <a:spcPts val="1000"/>
              </a:spcBef>
              <a:buClr>
                <a:schemeClr val="dk1"/>
              </a:buClr>
              <a:buSzPts val="1400"/>
              <a:buFont typeface="Barlow"/>
              <a:buChar char="●"/>
            </a:pPr>
            <a:endParaRPr lang="en-US">
              <a:solidFill>
                <a:schemeClr val="dk1"/>
              </a:solidFill>
              <a:latin typeface="Barlow"/>
              <a:sym typeface="Barlow"/>
            </a:endParaRPr>
          </a:p>
        </p:txBody>
      </p:sp>
      <p:pic>
        <p:nvPicPr>
          <p:cNvPr id="5" name="Picture 4">
            <a:extLst>
              <a:ext uri="{FF2B5EF4-FFF2-40B4-BE49-F238E27FC236}">
                <a16:creationId xmlns:a16="http://schemas.microsoft.com/office/drawing/2014/main" id="{A885A319-E1A7-409F-9A54-32EB287CBB21}"/>
              </a:ext>
            </a:extLst>
          </p:cNvPr>
          <p:cNvPicPr/>
          <p:nvPr/>
        </p:nvPicPr>
        <p:blipFill>
          <a:blip r:embed="rId3"/>
          <a:stretch>
            <a:fillRect/>
          </a:stretch>
        </p:blipFill>
        <p:spPr>
          <a:xfrm>
            <a:off x="916279" y="2321525"/>
            <a:ext cx="7311441" cy="2300750"/>
          </a:xfrm>
          <a:prstGeom prst="rect">
            <a:avLst/>
          </a:prstGeom>
        </p:spPr>
      </p:pic>
      <p:sp>
        <p:nvSpPr>
          <p:cNvPr id="6" name="Rectangle 5">
            <a:extLst>
              <a:ext uri="{FF2B5EF4-FFF2-40B4-BE49-F238E27FC236}">
                <a16:creationId xmlns:a16="http://schemas.microsoft.com/office/drawing/2014/main" id="{653D4D3B-4D11-43E5-96CC-79070A234E35}"/>
              </a:ext>
            </a:extLst>
          </p:cNvPr>
          <p:cNvSpPr/>
          <p:nvPr/>
        </p:nvSpPr>
        <p:spPr>
          <a:xfrm>
            <a:off x="916278" y="3628724"/>
            <a:ext cx="4447721" cy="432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a:extLst>
              <a:ext uri="{FF2B5EF4-FFF2-40B4-BE49-F238E27FC236}">
                <a16:creationId xmlns:a16="http://schemas.microsoft.com/office/drawing/2014/main" id="{A7666AA5-21E0-416A-B8C0-8D29BF7FEA58}"/>
              </a:ext>
            </a:extLst>
          </p:cNvPr>
          <p:cNvSpPr txBox="1"/>
          <p:nvPr/>
        </p:nvSpPr>
        <p:spPr>
          <a:xfrm>
            <a:off x="811728" y="1158173"/>
            <a:ext cx="2008883" cy="338554"/>
          </a:xfrm>
          <a:prstGeom prst="rect">
            <a:avLst/>
          </a:prstGeom>
          <a:noFill/>
        </p:spPr>
        <p:txBody>
          <a:bodyPr wrap="none" rtlCol="0">
            <a:spAutoFit/>
          </a:bodyPr>
          <a:lstStyle/>
          <a:p>
            <a:r>
              <a:rPr lang="en-US" sz="1600" b="1" i="1">
                <a:solidFill>
                  <a:schemeClr val="tx1"/>
                </a:solidFill>
              </a:rPr>
              <a:t>Trên máy tấn công</a:t>
            </a:r>
          </a:p>
        </p:txBody>
      </p:sp>
    </p:spTree>
    <p:extLst>
      <p:ext uri="{BB962C8B-B14F-4D97-AF65-F5344CB8AC3E}">
        <p14:creationId xmlns:p14="http://schemas.microsoft.com/office/powerpoint/2010/main" val="4052629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221185" y="1906924"/>
            <a:ext cx="4157215" cy="7220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a:solidFill>
                  <a:srgbClr val="818FF9"/>
                </a:solidFill>
              </a:rPr>
              <a:t>Khái niệm</a:t>
            </a:r>
          </a:p>
        </p:txBody>
      </p:sp>
      <p:sp>
        <p:nvSpPr>
          <p:cNvPr id="1880" name="Google Shape;1880;p40"/>
          <p:cNvSpPr txBox="1">
            <a:spLocks noGrp="1"/>
          </p:cNvSpPr>
          <p:nvPr>
            <p:ph type="title" idx="2"/>
          </p:nvPr>
        </p:nvSpPr>
        <p:spPr>
          <a:xfrm>
            <a:off x="1007824" y="801394"/>
            <a:ext cx="5263371"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01 ĐIỀU TRA SỐ</a:t>
            </a:r>
            <a:r>
              <a:rPr lang="en"/>
              <a:t> </a:t>
            </a:r>
            <a:endParaRPr/>
          </a:p>
        </p:txBody>
      </p:sp>
      <p:cxnSp>
        <p:nvCxnSpPr>
          <p:cNvPr id="1882" name="Google Shape;1882;p40"/>
          <p:cNvCxnSpPr/>
          <p:nvPr/>
        </p:nvCxnSpPr>
        <p:spPr>
          <a:xfrm>
            <a:off x="1108057" y="163164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882;p40">
            <a:extLst>
              <a:ext uri="{FF2B5EF4-FFF2-40B4-BE49-F238E27FC236}">
                <a16:creationId xmlns:a16="http://schemas.microsoft.com/office/drawing/2014/main" id="{8C7DADBD-2B8F-4619-9660-841770482C28}"/>
              </a:ext>
            </a:extLst>
          </p:cNvPr>
          <p:cNvCxnSpPr>
            <a:cxnSpLocks/>
          </p:cNvCxnSpPr>
          <p:nvPr/>
        </p:nvCxnSpPr>
        <p:spPr>
          <a:xfrm>
            <a:off x="1118834" y="1874520"/>
            <a:ext cx="0" cy="2499305"/>
          </a:xfrm>
          <a:prstGeom prst="straightConnector1">
            <a:avLst/>
          </a:prstGeom>
          <a:noFill/>
          <a:ln w="19050" cap="flat" cmpd="sng">
            <a:solidFill>
              <a:schemeClr val="accent2"/>
            </a:solidFill>
            <a:prstDash val="solid"/>
            <a:round/>
            <a:headEnd type="none" w="med" len="med"/>
            <a:tailEnd type="none" w="med" len="med"/>
          </a:ln>
        </p:spPr>
      </p:cxnSp>
      <p:sp>
        <p:nvSpPr>
          <p:cNvPr id="15" name="Google Shape;1879;p40">
            <a:extLst>
              <a:ext uri="{FF2B5EF4-FFF2-40B4-BE49-F238E27FC236}">
                <a16:creationId xmlns:a16="http://schemas.microsoft.com/office/drawing/2014/main" id="{27B6CB1C-DAC6-471C-9EF3-D8B8BB867F9A}"/>
              </a:ext>
            </a:extLst>
          </p:cNvPr>
          <p:cNvSpPr txBox="1">
            <a:spLocks/>
          </p:cNvSpPr>
          <p:nvPr/>
        </p:nvSpPr>
        <p:spPr>
          <a:xfrm>
            <a:off x="1221185" y="2759294"/>
            <a:ext cx="4157215" cy="722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4000" b="1" i="0" u="none" strike="noStrike" cap="none">
                <a:solidFill>
                  <a:schemeClr val="dk2"/>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9pPr>
          </a:lstStyle>
          <a:p>
            <a:r>
              <a:rPr lang="en-US" sz="2800"/>
              <a:t>Mục đích</a:t>
            </a:r>
          </a:p>
        </p:txBody>
      </p:sp>
      <p:sp>
        <p:nvSpPr>
          <p:cNvPr id="16" name="Google Shape;1879;p40">
            <a:extLst>
              <a:ext uri="{FF2B5EF4-FFF2-40B4-BE49-F238E27FC236}">
                <a16:creationId xmlns:a16="http://schemas.microsoft.com/office/drawing/2014/main" id="{CF130A71-0E0C-4C74-A1CB-742951E15943}"/>
              </a:ext>
            </a:extLst>
          </p:cNvPr>
          <p:cNvSpPr txBox="1">
            <a:spLocks/>
          </p:cNvSpPr>
          <p:nvPr/>
        </p:nvSpPr>
        <p:spPr>
          <a:xfrm>
            <a:off x="1221185" y="3611663"/>
            <a:ext cx="4157215" cy="722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4000" b="1" i="0" u="none" strike="noStrike" cap="none">
                <a:solidFill>
                  <a:schemeClr val="dk2"/>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9pPr>
          </a:lstStyle>
          <a:p>
            <a:r>
              <a:rPr lang="en-US" sz="2800"/>
              <a:t>Quy trình</a:t>
            </a:r>
          </a:p>
        </p:txBody>
      </p:sp>
      <p:sp>
        <p:nvSpPr>
          <p:cNvPr id="2" name="TextBox 1">
            <a:extLst>
              <a:ext uri="{FF2B5EF4-FFF2-40B4-BE49-F238E27FC236}">
                <a16:creationId xmlns:a16="http://schemas.microsoft.com/office/drawing/2014/main" id="{0B66CCA2-7BD2-4A1C-95B8-AE53EF137B65}"/>
              </a:ext>
            </a:extLst>
          </p:cNvPr>
          <p:cNvSpPr txBox="1"/>
          <p:nvPr/>
        </p:nvSpPr>
        <p:spPr>
          <a:xfrm>
            <a:off x="554400" y="501972"/>
            <a:ext cx="2821025" cy="307777"/>
          </a:xfrm>
          <a:prstGeom prst="rect">
            <a:avLst/>
          </a:prstGeom>
          <a:noFill/>
        </p:spPr>
        <p:txBody>
          <a:bodyPr wrap="square" rtlCol="0">
            <a:spAutoFit/>
          </a:bodyPr>
          <a:lstStyle/>
          <a:p>
            <a:r>
              <a:rPr lang="en-US">
                <a:solidFill>
                  <a:schemeClr val="tx2">
                    <a:lumMod val="20000"/>
                    <a:lumOff val="80000"/>
                  </a:schemeClr>
                </a:solidFill>
                <a:latin typeface="UVN Tin Tuc" panose="020B0503020203020204" pitchFamily="34" charset="0"/>
                <a:ea typeface="Nirmala UI" panose="020B0502040204020203" pitchFamily="34" charset="0"/>
                <a:cs typeface="Nirmala UI" panose="020B0502040204020203" pitchFamily="34" charset="0"/>
              </a:rPr>
              <a:t>| CƠ SỞ LÝ THUYẾT</a:t>
            </a:r>
          </a:p>
        </p:txBody>
      </p:sp>
      <p:pic>
        <p:nvPicPr>
          <p:cNvPr id="13" name="Picture 12">
            <a:extLst>
              <a:ext uri="{FF2B5EF4-FFF2-40B4-BE49-F238E27FC236}">
                <a16:creationId xmlns:a16="http://schemas.microsoft.com/office/drawing/2014/main" id="{EE4FBBAA-ED4A-48A5-8777-54C12F322326}"/>
              </a:ext>
            </a:extLst>
          </p:cNvPr>
          <p:cNvPicPr>
            <a:picLocks noChangeAspect="1"/>
          </p:cNvPicPr>
          <p:nvPr/>
        </p:nvPicPr>
        <p:blipFill>
          <a:blip r:embed="rId3"/>
          <a:stretch>
            <a:fillRect/>
          </a:stretch>
        </p:blipFill>
        <p:spPr>
          <a:xfrm>
            <a:off x="5460527" y="2076340"/>
            <a:ext cx="2087996" cy="208799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sz="3200"/>
              <a:t>2. Điều tra viên điều tra email giúp nạn nhân</a:t>
            </a:r>
          </a:p>
        </p:txBody>
      </p:sp>
      <p:sp>
        <p:nvSpPr>
          <p:cNvPr id="6" name="TextBox 5">
            <a:extLst>
              <a:ext uri="{FF2B5EF4-FFF2-40B4-BE49-F238E27FC236}">
                <a16:creationId xmlns:a16="http://schemas.microsoft.com/office/drawing/2014/main" id="{F51CB6E0-80CC-4FB3-8943-0FC942DDE722}"/>
              </a:ext>
            </a:extLst>
          </p:cNvPr>
          <p:cNvSpPr txBox="1"/>
          <p:nvPr/>
        </p:nvSpPr>
        <p:spPr>
          <a:xfrm>
            <a:off x="811728" y="1158173"/>
            <a:ext cx="4179349" cy="338554"/>
          </a:xfrm>
          <a:prstGeom prst="rect">
            <a:avLst/>
          </a:prstGeom>
          <a:noFill/>
        </p:spPr>
        <p:txBody>
          <a:bodyPr wrap="none" rtlCol="0">
            <a:spAutoFit/>
          </a:bodyPr>
          <a:lstStyle/>
          <a:p>
            <a:r>
              <a:rPr lang="en-US" sz="1600" b="1" i="1">
                <a:solidFill>
                  <a:schemeClr val="tx1"/>
                </a:solidFill>
              </a:rPr>
              <a:t>Trên máy nạn nhân – vai trò điều tra viên</a:t>
            </a:r>
          </a:p>
        </p:txBody>
      </p:sp>
      <p:sp>
        <p:nvSpPr>
          <p:cNvPr id="8" name="Google Shape;2109;p61">
            <a:extLst>
              <a:ext uri="{FF2B5EF4-FFF2-40B4-BE49-F238E27FC236}">
                <a16:creationId xmlns:a16="http://schemas.microsoft.com/office/drawing/2014/main" id="{75D77CBA-C469-43CC-811F-20B11575F1D5}"/>
              </a:ext>
            </a:extLst>
          </p:cNvPr>
          <p:cNvSpPr txBox="1">
            <a:spLocks/>
          </p:cNvSpPr>
          <p:nvPr/>
        </p:nvSpPr>
        <p:spPr>
          <a:xfrm>
            <a:off x="719999" y="1327450"/>
            <a:ext cx="7704000" cy="7605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Truy xuất tiêu đề email trên gmail:</a:t>
            </a:r>
          </a:p>
          <a:p>
            <a:pPr marL="457200" indent="-317500" algn="just">
              <a:lnSpc>
                <a:spcPct val="115000"/>
              </a:lnSpc>
              <a:spcBef>
                <a:spcPts val="1000"/>
              </a:spcBef>
              <a:buClr>
                <a:schemeClr val="dk1"/>
              </a:buClr>
              <a:buSzPts val="1400"/>
              <a:buFont typeface="Barlow"/>
              <a:buChar char="●"/>
            </a:pPr>
            <a:endParaRPr lang="en-US">
              <a:solidFill>
                <a:schemeClr val="dk1"/>
              </a:solidFill>
              <a:latin typeface="Barlow"/>
              <a:sym typeface="Barlow"/>
            </a:endParaRPr>
          </a:p>
        </p:txBody>
      </p:sp>
      <p:pic>
        <p:nvPicPr>
          <p:cNvPr id="4" name="Picture 3">
            <a:extLst>
              <a:ext uri="{FF2B5EF4-FFF2-40B4-BE49-F238E27FC236}">
                <a16:creationId xmlns:a16="http://schemas.microsoft.com/office/drawing/2014/main" id="{973630DD-E241-4AF7-9380-F7E7CCA26A16}"/>
              </a:ext>
            </a:extLst>
          </p:cNvPr>
          <p:cNvPicPr>
            <a:picLocks noChangeAspect="1"/>
          </p:cNvPicPr>
          <p:nvPr/>
        </p:nvPicPr>
        <p:blipFill>
          <a:blip r:embed="rId3"/>
          <a:stretch>
            <a:fillRect/>
          </a:stretch>
        </p:blipFill>
        <p:spPr>
          <a:xfrm>
            <a:off x="1323891" y="1854247"/>
            <a:ext cx="6496216" cy="2768028"/>
          </a:xfrm>
          <a:prstGeom prst="rect">
            <a:avLst/>
          </a:prstGeom>
        </p:spPr>
      </p:pic>
    </p:spTree>
    <p:extLst>
      <p:ext uri="{BB962C8B-B14F-4D97-AF65-F5344CB8AC3E}">
        <p14:creationId xmlns:p14="http://schemas.microsoft.com/office/powerpoint/2010/main" val="524275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sz="3200"/>
              <a:t>2. Điều tra viên điều tra email giúp nạn nhân</a:t>
            </a:r>
          </a:p>
        </p:txBody>
      </p:sp>
      <p:sp>
        <p:nvSpPr>
          <p:cNvPr id="6" name="TextBox 5">
            <a:extLst>
              <a:ext uri="{FF2B5EF4-FFF2-40B4-BE49-F238E27FC236}">
                <a16:creationId xmlns:a16="http://schemas.microsoft.com/office/drawing/2014/main" id="{F51CB6E0-80CC-4FB3-8943-0FC942DDE722}"/>
              </a:ext>
            </a:extLst>
          </p:cNvPr>
          <p:cNvSpPr txBox="1"/>
          <p:nvPr/>
        </p:nvSpPr>
        <p:spPr>
          <a:xfrm>
            <a:off x="811728" y="1158173"/>
            <a:ext cx="4179349" cy="338554"/>
          </a:xfrm>
          <a:prstGeom prst="rect">
            <a:avLst/>
          </a:prstGeom>
          <a:noFill/>
        </p:spPr>
        <p:txBody>
          <a:bodyPr wrap="none" rtlCol="0">
            <a:spAutoFit/>
          </a:bodyPr>
          <a:lstStyle/>
          <a:p>
            <a:r>
              <a:rPr lang="en-US" sz="1600" b="1" i="1">
                <a:solidFill>
                  <a:schemeClr val="tx1"/>
                </a:solidFill>
              </a:rPr>
              <a:t>Trên máy nạn nhân – vai trò điều tra viên</a:t>
            </a:r>
          </a:p>
        </p:txBody>
      </p:sp>
      <p:sp>
        <p:nvSpPr>
          <p:cNvPr id="8" name="Google Shape;2109;p61">
            <a:extLst>
              <a:ext uri="{FF2B5EF4-FFF2-40B4-BE49-F238E27FC236}">
                <a16:creationId xmlns:a16="http://schemas.microsoft.com/office/drawing/2014/main" id="{75D77CBA-C469-43CC-811F-20B11575F1D5}"/>
              </a:ext>
            </a:extLst>
          </p:cNvPr>
          <p:cNvSpPr txBox="1">
            <a:spLocks/>
          </p:cNvSpPr>
          <p:nvPr/>
        </p:nvSpPr>
        <p:spPr>
          <a:xfrm>
            <a:off x="719999" y="1327449"/>
            <a:ext cx="2618539" cy="30520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Từ tiêu đề From: </a:t>
            </a:r>
            <a:r>
              <a:rPr lang="en-US">
                <a:solidFill>
                  <a:schemeClr val="bg2"/>
                </a:solidFill>
                <a:latin typeface="Barlow"/>
                <a:sym typeface="Wingdings" panose="05000000000000000000" pitchFamily="2" charset="2"/>
                <a:hlinkClick r:id="rId3">
                  <a:extLst>
                    <a:ext uri="{A12FA001-AC4F-418D-AE19-62706E023703}">
                      <ahyp:hlinkClr xmlns:ahyp="http://schemas.microsoft.com/office/drawing/2018/hyperlinkcolor" val="tx"/>
                    </a:ext>
                  </a:extLst>
                </a:hlinkClick>
              </a:rPr>
              <a:t>facebook@gmail.com</a:t>
            </a:r>
            <a:endParaRPr lang="en-US">
              <a:solidFill>
                <a:schemeClr val="bg2"/>
              </a:solidFill>
              <a:latin typeface="Barlow"/>
              <a:sym typeface="Wingdings" panose="05000000000000000000" pitchFamily="2" charset="2"/>
            </a:endParaRPr>
          </a:p>
          <a:p>
            <a:pPr marL="457200" indent="-317500">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Facebook không sử dụng Gmail làm dịch vụ email chính, facebook có dịch vụ email riêng là </a:t>
            </a:r>
            <a:r>
              <a:rPr lang="en-US">
                <a:solidFill>
                  <a:schemeClr val="bg2"/>
                </a:solidFill>
                <a:latin typeface="Barlow"/>
                <a:sym typeface="Wingdings" panose="05000000000000000000" pitchFamily="2" charset="2"/>
              </a:rPr>
              <a:t>@facebook.com </a:t>
            </a:r>
            <a:endParaRPr lang="en-US">
              <a:solidFill>
                <a:schemeClr val="bg2"/>
              </a:solidFill>
              <a:latin typeface="Barlow"/>
              <a:sym typeface="Barlow"/>
            </a:endParaRPr>
          </a:p>
        </p:txBody>
      </p:sp>
      <p:pic>
        <p:nvPicPr>
          <p:cNvPr id="3" name="Picture 2">
            <a:extLst>
              <a:ext uri="{FF2B5EF4-FFF2-40B4-BE49-F238E27FC236}">
                <a16:creationId xmlns:a16="http://schemas.microsoft.com/office/drawing/2014/main" id="{C6AD6224-45F7-4030-A881-E8E2B154EB97}"/>
              </a:ext>
            </a:extLst>
          </p:cNvPr>
          <p:cNvPicPr>
            <a:picLocks noChangeAspect="1"/>
          </p:cNvPicPr>
          <p:nvPr/>
        </p:nvPicPr>
        <p:blipFill>
          <a:blip r:embed="rId4"/>
          <a:stretch>
            <a:fillRect/>
          </a:stretch>
        </p:blipFill>
        <p:spPr>
          <a:xfrm>
            <a:off x="3338538" y="1628549"/>
            <a:ext cx="5007994" cy="2750945"/>
          </a:xfrm>
          <a:prstGeom prst="rect">
            <a:avLst/>
          </a:prstGeom>
        </p:spPr>
      </p:pic>
    </p:spTree>
    <p:extLst>
      <p:ext uri="{BB962C8B-B14F-4D97-AF65-F5344CB8AC3E}">
        <p14:creationId xmlns:p14="http://schemas.microsoft.com/office/powerpoint/2010/main" val="220672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sz="3200"/>
              <a:t>2. Điều tra viên điều tra email giúp nạn nhân</a:t>
            </a:r>
          </a:p>
        </p:txBody>
      </p:sp>
      <p:sp>
        <p:nvSpPr>
          <p:cNvPr id="6" name="TextBox 5">
            <a:extLst>
              <a:ext uri="{FF2B5EF4-FFF2-40B4-BE49-F238E27FC236}">
                <a16:creationId xmlns:a16="http://schemas.microsoft.com/office/drawing/2014/main" id="{F51CB6E0-80CC-4FB3-8943-0FC942DDE722}"/>
              </a:ext>
            </a:extLst>
          </p:cNvPr>
          <p:cNvSpPr txBox="1"/>
          <p:nvPr/>
        </p:nvSpPr>
        <p:spPr>
          <a:xfrm>
            <a:off x="811728" y="1158173"/>
            <a:ext cx="4179349" cy="338554"/>
          </a:xfrm>
          <a:prstGeom prst="rect">
            <a:avLst/>
          </a:prstGeom>
          <a:noFill/>
        </p:spPr>
        <p:txBody>
          <a:bodyPr wrap="none" rtlCol="0">
            <a:spAutoFit/>
          </a:bodyPr>
          <a:lstStyle/>
          <a:p>
            <a:r>
              <a:rPr lang="en-US" sz="1600" b="1" i="1">
                <a:solidFill>
                  <a:schemeClr val="tx1"/>
                </a:solidFill>
              </a:rPr>
              <a:t>Trên máy nạn nhân – vai trò điều tra viên</a:t>
            </a:r>
          </a:p>
        </p:txBody>
      </p:sp>
      <p:sp>
        <p:nvSpPr>
          <p:cNvPr id="8" name="Google Shape;2109;p61">
            <a:extLst>
              <a:ext uri="{FF2B5EF4-FFF2-40B4-BE49-F238E27FC236}">
                <a16:creationId xmlns:a16="http://schemas.microsoft.com/office/drawing/2014/main" id="{75D77CBA-C469-43CC-811F-20B11575F1D5}"/>
              </a:ext>
            </a:extLst>
          </p:cNvPr>
          <p:cNvSpPr txBox="1">
            <a:spLocks/>
          </p:cNvSpPr>
          <p:nvPr/>
        </p:nvSpPr>
        <p:spPr>
          <a:xfrm>
            <a:off x="719999" y="1327449"/>
            <a:ext cx="2618539" cy="30520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Sử dụng Email Dossier kiểm tra xác thực email</a:t>
            </a:r>
          </a:p>
          <a:p>
            <a:pPr marL="457200" indent="-317500">
              <a:lnSpc>
                <a:spcPct val="115000"/>
              </a:lnSpc>
              <a:spcBef>
                <a:spcPts val="1000"/>
              </a:spcBef>
              <a:buClr>
                <a:schemeClr val="dk1"/>
              </a:buClr>
              <a:buSzPts val="1400"/>
              <a:buFont typeface="Barlow"/>
              <a:buChar char="●"/>
            </a:pPr>
            <a:r>
              <a:rPr lang="en-US">
                <a:solidFill>
                  <a:schemeClr val="tx1"/>
                </a:solidFill>
                <a:latin typeface="Barlow"/>
                <a:sym typeface="Barlow"/>
              </a:rPr>
              <a:t>Thông báo rằng hộp thư của email này có tồn tại tuy nhiên hộp thư đã đầy</a:t>
            </a:r>
          </a:p>
          <a:p>
            <a:pPr marL="457200" indent="-317500">
              <a:lnSpc>
                <a:spcPct val="115000"/>
              </a:lnSpc>
              <a:spcBef>
                <a:spcPts val="1000"/>
              </a:spcBef>
              <a:buClr>
                <a:schemeClr val="dk1"/>
              </a:buClr>
              <a:buSzPts val="1400"/>
              <a:buFont typeface="Barlow"/>
              <a:buChar char="●"/>
            </a:pPr>
            <a:r>
              <a:rPr lang="en-US">
                <a:solidFill>
                  <a:schemeClr val="tx1"/>
                </a:solidFill>
                <a:latin typeface="Barlow"/>
                <a:sym typeface="Barlow"/>
              </a:rPr>
              <a:t>Phía trên có địa chỉ IP của người dùng ẩn danh: </a:t>
            </a:r>
            <a:r>
              <a:rPr lang="en-US">
                <a:solidFill>
                  <a:schemeClr val="bg2"/>
                </a:solidFill>
                <a:latin typeface="Barlow"/>
                <a:sym typeface="Barlow"/>
              </a:rPr>
              <a:t>1.54.214.182</a:t>
            </a:r>
            <a:r>
              <a:rPr lang="en-US">
                <a:solidFill>
                  <a:schemeClr val="tx1"/>
                </a:solidFill>
                <a:latin typeface="Barlow"/>
                <a:sym typeface="Barlow"/>
              </a:rPr>
              <a:t> </a:t>
            </a:r>
          </a:p>
        </p:txBody>
      </p:sp>
      <p:pic>
        <p:nvPicPr>
          <p:cNvPr id="4" name="Picture 3">
            <a:extLst>
              <a:ext uri="{FF2B5EF4-FFF2-40B4-BE49-F238E27FC236}">
                <a16:creationId xmlns:a16="http://schemas.microsoft.com/office/drawing/2014/main" id="{916E06D2-49D0-40ED-923F-ECE8B3D6D5A5}"/>
              </a:ext>
            </a:extLst>
          </p:cNvPr>
          <p:cNvPicPr>
            <a:picLocks noChangeAspect="1"/>
          </p:cNvPicPr>
          <p:nvPr/>
        </p:nvPicPr>
        <p:blipFill>
          <a:blip r:embed="rId3"/>
          <a:stretch>
            <a:fillRect/>
          </a:stretch>
        </p:blipFill>
        <p:spPr>
          <a:xfrm>
            <a:off x="3538655" y="1560975"/>
            <a:ext cx="4885346" cy="2723250"/>
          </a:xfrm>
          <a:prstGeom prst="rect">
            <a:avLst/>
          </a:prstGeom>
        </p:spPr>
      </p:pic>
      <p:sp>
        <p:nvSpPr>
          <p:cNvPr id="5" name="Rectangle 4">
            <a:extLst>
              <a:ext uri="{FF2B5EF4-FFF2-40B4-BE49-F238E27FC236}">
                <a16:creationId xmlns:a16="http://schemas.microsoft.com/office/drawing/2014/main" id="{88289148-EEF9-48EC-953B-E9C0E2369D10}"/>
              </a:ext>
            </a:extLst>
          </p:cNvPr>
          <p:cNvSpPr/>
          <p:nvPr/>
        </p:nvSpPr>
        <p:spPr>
          <a:xfrm>
            <a:off x="4512527" y="3806794"/>
            <a:ext cx="3836019" cy="178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87CD0A-319D-4F6D-9B65-BD4C8A996896}"/>
              </a:ext>
            </a:extLst>
          </p:cNvPr>
          <p:cNvSpPr/>
          <p:nvPr/>
        </p:nvSpPr>
        <p:spPr>
          <a:xfrm>
            <a:off x="3713357" y="2195626"/>
            <a:ext cx="1356732" cy="178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239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sz="3200"/>
              <a:t>2. Điều tra viên điều tra email giúp nạn nhân</a:t>
            </a:r>
          </a:p>
        </p:txBody>
      </p:sp>
      <p:sp>
        <p:nvSpPr>
          <p:cNvPr id="6" name="TextBox 5">
            <a:extLst>
              <a:ext uri="{FF2B5EF4-FFF2-40B4-BE49-F238E27FC236}">
                <a16:creationId xmlns:a16="http://schemas.microsoft.com/office/drawing/2014/main" id="{F51CB6E0-80CC-4FB3-8943-0FC942DDE722}"/>
              </a:ext>
            </a:extLst>
          </p:cNvPr>
          <p:cNvSpPr txBox="1"/>
          <p:nvPr/>
        </p:nvSpPr>
        <p:spPr>
          <a:xfrm>
            <a:off x="811728" y="1158173"/>
            <a:ext cx="4179349" cy="338554"/>
          </a:xfrm>
          <a:prstGeom prst="rect">
            <a:avLst/>
          </a:prstGeom>
          <a:noFill/>
        </p:spPr>
        <p:txBody>
          <a:bodyPr wrap="none" rtlCol="0">
            <a:spAutoFit/>
          </a:bodyPr>
          <a:lstStyle/>
          <a:p>
            <a:r>
              <a:rPr lang="en-US" sz="1600" b="1" i="1">
                <a:solidFill>
                  <a:schemeClr val="tx1"/>
                </a:solidFill>
              </a:rPr>
              <a:t>Trên máy nạn nhân – vai trò điều tra viên</a:t>
            </a:r>
          </a:p>
        </p:txBody>
      </p:sp>
      <p:pic>
        <p:nvPicPr>
          <p:cNvPr id="10" name="Picture 9">
            <a:extLst>
              <a:ext uri="{FF2B5EF4-FFF2-40B4-BE49-F238E27FC236}">
                <a16:creationId xmlns:a16="http://schemas.microsoft.com/office/drawing/2014/main" id="{E9EB6BF9-990D-481A-AB5E-25A31D100B0D}"/>
              </a:ext>
            </a:extLst>
          </p:cNvPr>
          <p:cNvPicPr>
            <a:picLocks noChangeAspect="1"/>
          </p:cNvPicPr>
          <p:nvPr/>
        </p:nvPicPr>
        <p:blipFill>
          <a:blip r:embed="rId3"/>
          <a:stretch>
            <a:fillRect/>
          </a:stretch>
        </p:blipFill>
        <p:spPr>
          <a:xfrm>
            <a:off x="849437" y="1738954"/>
            <a:ext cx="3722563" cy="2742274"/>
          </a:xfrm>
          <a:prstGeom prst="rect">
            <a:avLst/>
          </a:prstGeom>
        </p:spPr>
      </p:pic>
      <p:pic>
        <p:nvPicPr>
          <p:cNvPr id="12" name="Picture 11">
            <a:extLst>
              <a:ext uri="{FF2B5EF4-FFF2-40B4-BE49-F238E27FC236}">
                <a16:creationId xmlns:a16="http://schemas.microsoft.com/office/drawing/2014/main" id="{CE9DF1ED-3B25-4FD4-8779-4BE96DFB907B}"/>
              </a:ext>
            </a:extLst>
          </p:cNvPr>
          <p:cNvPicPr>
            <a:picLocks noChangeAspect="1"/>
          </p:cNvPicPr>
          <p:nvPr/>
        </p:nvPicPr>
        <p:blipFill>
          <a:blip r:embed="rId4"/>
          <a:stretch>
            <a:fillRect/>
          </a:stretch>
        </p:blipFill>
        <p:spPr>
          <a:xfrm>
            <a:off x="4701437" y="1726708"/>
            <a:ext cx="3722563" cy="2754520"/>
          </a:xfrm>
          <a:prstGeom prst="rect">
            <a:avLst/>
          </a:prstGeom>
        </p:spPr>
      </p:pic>
      <p:sp>
        <p:nvSpPr>
          <p:cNvPr id="15" name="TextBox 14">
            <a:extLst>
              <a:ext uri="{FF2B5EF4-FFF2-40B4-BE49-F238E27FC236}">
                <a16:creationId xmlns:a16="http://schemas.microsoft.com/office/drawing/2014/main" id="{C9D39B9C-15E6-4F8D-ACE5-718DA17152E8}"/>
              </a:ext>
            </a:extLst>
          </p:cNvPr>
          <p:cNvSpPr txBox="1"/>
          <p:nvPr/>
        </p:nvSpPr>
        <p:spPr>
          <a:xfrm>
            <a:off x="720000" y="1466934"/>
            <a:ext cx="4575974" cy="314060"/>
          </a:xfrm>
          <a:prstGeom prst="rect">
            <a:avLst/>
          </a:prstGeom>
          <a:noFill/>
        </p:spPr>
        <p:txBody>
          <a:bodyPr wrap="square">
            <a:spAutoFit/>
          </a:bodyPr>
          <a:lstStyle/>
          <a:p>
            <a:pPr marL="457200" indent="-317500">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Địa chỉ IP đến từ 1 nhà mạng tại Việt Nam</a:t>
            </a:r>
          </a:p>
        </p:txBody>
      </p:sp>
    </p:spTree>
    <p:extLst>
      <p:ext uri="{BB962C8B-B14F-4D97-AF65-F5344CB8AC3E}">
        <p14:creationId xmlns:p14="http://schemas.microsoft.com/office/powerpoint/2010/main" val="1971873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sz="3200"/>
              <a:t>2. Điều tra viên điều tra email giúp nạn nhân</a:t>
            </a:r>
          </a:p>
        </p:txBody>
      </p:sp>
      <p:sp>
        <p:nvSpPr>
          <p:cNvPr id="6" name="TextBox 5">
            <a:extLst>
              <a:ext uri="{FF2B5EF4-FFF2-40B4-BE49-F238E27FC236}">
                <a16:creationId xmlns:a16="http://schemas.microsoft.com/office/drawing/2014/main" id="{F51CB6E0-80CC-4FB3-8943-0FC942DDE722}"/>
              </a:ext>
            </a:extLst>
          </p:cNvPr>
          <p:cNvSpPr txBox="1"/>
          <p:nvPr/>
        </p:nvSpPr>
        <p:spPr>
          <a:xfrm>
            <a:off x="811728" y="1158173"/>
            <a:ext cx="4179349" cy="338554"/>
          </a:xfrm>
          <a:prstGeom prst="rect">
            <a:avLst/>
          </a:prstGeom>
          <a:noFill/>
        </p:spPr>
        <p:txBody>
          <a:bodyPr wrap="none" rtlCol="0">
            <a:spAutoFit/>
          </a:bodyPr>
          <a:lstStyle/>
          <a:p>
            <a:r>
              <a:rPr lang="en-US" sz="1600" b="1" i="1">
                <a:solidFill>
                  <a:schemeClr val="tx1"/>
                </a:solidFill>
              </a:rPr>
              <a:t>Trên máy nạn nhân – vai trò điều tra viên</a:t>
            </a:r>
          </a:p>
        </p:txBody>
      </p:sp>
      <p:sp>
        <p:nvSpPr>
          <p:cNvPr id="8" name="Google Shape;2109;p61">
            <a:extLst>
              <a:ext uri="{FF2B5EF4-FFF2-40B4-BE49-F238E27FC236}">
                <a16:creationId xmlns:a16="http://schemas.microsoft.com/office/drawing/2014/main" id="{75D77CBA-C469-43CC-811F-20B11575F1D5}"/>
              </a:ext>
            </a:extLst>
          </p:cNvPr>
          <p:cNvSpPr txBox="1">
            <a:spLocks/>
          </p:cNvSpPr>
          <p:nvPr/>
        </p:nvSpPr>
        <p:spPr>
          <a:xfrm>
            <a:off x="719999" y="1327450"/>
            <a:ext cx="2956852" cy="30325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Từ IP SPF: 77.32.148.25 và DKIM, ta biết được kẻ tấn công sử dụng nền tảng gửi email hàng loạt tên là Sendinblue, hiện là Brevo để gửi email.</a:t>
            </a:r>
            <a:endParaRPr lang="en-US">
              <a:solidFill>
                <a:schemeClr val="dk1"/>
              </a:solidFill>
              <a:latin typeface="Barlow"/>
              <a:sym typeface="Barlow"/>
            </a:endParaRPr>
          </a:p>
        </p:txBody>
      </p:sp>
      <p:pic>
        <p:nvPicPr>
          <p:cNvPr id="4" name="Picture 3">
            <a:extLst>
              <a:ext uri="{FF2B5EF4-FFF2-40B4-BE49-F238E27FC236}">
                <a16:creationId xmlns:a16="http://schemas.microsoft.com/office/drawing/2014/main" id="{AE5DF70E-7745-46E6-93B7-44D32A4588A4}"/>
              </a:ext>
            </a:extLst>
          </p:cNvPr>
          <p:cNvPicPr>
            <a:picLocks noChangeAspect="1"/>
          </p:cNvPicPr>
          <p:nvPr/>
        </p:nvPicPr>
        <p:blipFill>
          <a:blip r:embed="rId3"/>
          <a:stretch>
            <a:fillRect/>
          </a:stretch>
        </p:blipFill>
        <p:spPr>
          <a:xfrm>
            <a:off x="3834476" y="1496727"/>
            <a:ext cx="4497796" cy="3032509"/>
          </a:xfrm>
          <a:prstGeom prst="rect">
            <a:avLst/>
          </a:prstGeom>
        </p:spPr>
      </p:pic>
    </p:spTree>
    <p:extLst>
      <p:ext uri="{BB962C8B-B14F-4D97-AF65-F5344CB8AC3E}">
        <p14:creationId xmlns:p14="http://schemas.microsoft.com/office/powerpoint/2010/main" val="3952223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sz="3200"/>
              <a:t>2. Điều tra viên điều tra email giúp nạn nhân</a:t>
            </a:r>
          </a:p>
        </p:txBody>
      </p:sp>
      <p:sp>
        <p:nvSpPr>
          <p:cNvPr id="6" name="TextBox 5">
            <a:extLst>
              <a:ext uri="{FF2B5EF4-FFF2-40B4-BE49-F238E27FC236}">
                <a16:creationId xmlns:a16="http://schemas.microsoft.com/office/drawing/2014/main" id="{F51CB6E0-80CC-4FB3-8943-0FC942DDE722}"/>
              </a:ext>
            </a:extLst>
          </p:cNvPr>
          <p:cNvSpPr txBox="1"/>
          <p:nvPr/>
        </p:nvSpPr>
        <p:spPr>
          <a:xfrm>
            <a:off x="811728" y="1158173"/>
            <a:ext cx="4179349" cy="338554"/>
          </a:xfrm>
          <a:prstGeom prst="rect">
            <a:avLst/>
          </a:prstGeom>
          <a:noFill/>
        </p:spPr>
        <p:txBody>
          <a:bodyPr wrap="none" rtlCol="0">
            <a:spAutoFit/>
          </a:bodyPr>
          <a:lstStyle/>
          <a:p>
            <a:r>
              <a:rPr lang="en-US" sz="1600" b="1" i="1">
                <a:solidFill>
                  <a:schemeClr val="tx1"/>
                </a:solidFill>
              </a:rPr>
              <a:t>Trên máy nạn nhân – vai trò điều tra viên</a:t>
            </a:r>
          </a:p>
        </p:txBody>
      </p:sp>
      <p:sp>
        <p:nvSpPr>
          <p:cNvPr id="8" name="Google Shape;2109;p61">
            <a:extLst>
              <a:ext uri="{FF2B5EF4-FFF2-40B4-BE49-F238E27FC236}">
                <a16:creationId xmlns:a16="http://schemas.microsoft.com/office/drawing/2014/main" id="{75D77CBA-C469-43CC-811F-20B11575F1D5}"/>
              </a:ext>
            </a:extLst>
          </p:cNvPr>
          <p:cNvSpPr txBox="1">
            <a:spLocks/>
          </p:cNvSpPr>
          <p:nvPr/>
        </p:nvSpPr>
        <p:spPr>
          <a:xfrm>
            <a:off x="719999" y="1327449"/>
            <a:ext cx="2563890" cy="29344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DMARC: ‘Fail’ cho thấy email được gửi từ một địa chỉ IP giả mạo.</a:t>
            </a:r>
          </a:p>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Đây là một bằng chứng quan trọng tiếp theo để xác định email lừa đảo.</a:t>
            </a:r>
          </a:p>
          <a:p>
            <a:pPr marL="457200" indent="-317500" algn="just">
              <a:lnSpc>
                <a:spcPct val="115000"/>
              </a:lnSpc>
              <a:spcBef>
                <a:spcPts val="1000"/>
              </a:spcBef>
              <a:buClr>
                <a:schemeClr val="dk1"/>
              </a:buClr>
              <a:buSzPts val="1400"/>
              <a:buFont typeface="Barlow"/>
              <a:buChar char="●"/>
            </a:pPr>
            <a:endParaRPr lang="en-US">
              <a:solidFill>
                <a:schemeClr val="dk1"/>
              </a:solidFill>
              <a:latin typeface="Barlow"/>
              <a:sym typeface="Barlow"/>
            </a:endParaRPr>
          </a:p>
        </p:txBody>
      </p:sp>
      <p:pic>
        <p:nvPicPr>
          <p:cNvPr id="3" name="Picture 2">
            <a:extLst>
              <a:ext uri="{FF2B5EF4-FFF2-40B4-BE49-F238E27FC236}">
                <a16:creationId xmlns:a16="http://schemas.microsoft.com/office/drawing/2014/main" id="{C6AD6224-45F7-4030-A881-E8E2B154EB97}"/>
              </a:ext>
            </a:extLst>
          </p:cNvPr>
          <p:cNvPicPr>
            <a:picLocks noChangeAspect="1"/>
          </p:cNvPicPr>
          <p:nvPr/>
        </p:nvPicPr>
        <p:blipFill>
          <a:blip r:embed="rId3"/>
          <a:stretch>
            <a:fillRect/>
          </a:stretch>
        </p:blipFill>
        <p:spPr>
          <a:xfrm>
            <a:off x="3416005" y="1560975"/>
            <a:ext cx="5007994" cy="2750945"/>
          </a:xfrm>
          <a:prstGeom prst="rect">
            <a:avLst/>
          </a:prstGeom>
        </p:spPr>
      </p:pic>
    </p:spTree>
    <p:extLst>
      <p:ext uri="{BB962C8B-B14F-4D97-AF65-F5344CB8AC3E}">
        <p14:creationId xmlns:p14="http://schemas.microsoft.com/office/powerpoint/2010/main" val="595542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sz="3200"/>
              <a:t>2. Điều tra viên điều tra email giúp nạn nhân</a:t>
            </a:r>
          </a:p>
        </p:txBody>
      </p:sp>
      <p:sp>
        <p:nvSpPr>
          <p:cNvPr id="6" name="TextBox 5">
            <a:extLst>
              <a:ext uri="{FF2B5EF4-FFF2-40B4-BE49-F238E27FC236}">
                <a16:creationId xmlns:a16="http://schemas.microsoft.com/office/drawing/2014/main" id="{F51CB6E0-80CC-4FB3-8943-0FC942DDE722}"/>
              </a:ext>
            </a:extLst>
          </p:cNvPr>
          <p:cNvSpPr txBox="1"/>
          <p:nvPr/>
        </p:nvSpPr>
        <p:spPr>
          <a:xfrm>
            <a:off x="811728" y="1158173"/>
            <a:ext cx="4179349" cy="338554"/>
          </a:xfrm>
          <a:prstGeom prst="rect">
            <a:avLst/>
          </a:prstGeom>
          <a:noFill/>
        </p:spPr>
        <p:txBody>
          <a:bodyPr wrap="none" rtlCol="0">
            <a:spAutoFit/>
          </a:bodyPr>
          <a:lstStyle/>
          <a:p>
            <a:r>
              <a:rPr lang="en-US" sz="1600" b="1" i="1">
                <a:solidFill>
                  <a:schemeClr val="tx1"/>
                </a:solidFill>
              </a:rPr>
              <a:t>Trên máy nạn nhân – vai trò điều tra viên</a:t>
            </a:r>
          </a:p>
        </p:txBody>
      </p:sp>
      <p:sp>
        <p:nvSpPr>
          <p:cNvPr id="8" name="Google Shape;2109;p61">
            <a:extLst>
              <a:ext uri="{FF2B5EF4-FFF2-40B4-BE49-F238E27FC236}">
                <a16:creationId xmlns:a16="http://schemas.microsoft.com/office/drawing/2014/main" id="{75D77CBA-C469-43CC-811F-20B11575F1D5}"/>
              </a:ext>
            </a:extLst>
          </p:cNvPr>
          <p:cNvSpPr txBox="1">
            <a:spLocks/>
          </p:cNvSpPr>
          <p:nvPr/>
        </p:nvSpPr>
        <p:spPr>
          <a:xfrm>
            <a:off x="719998" y="1327449"/>
            <a:ext cx="7612273" cy="29344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Từ 3 thông tin trên, ta xác định được:</a:t>
            </a:r>
          </a:p>
          <a:p>
            <a:pPr marL="914400" lvl="1" indent="-317500" algn="just">
              <a:spcBef>
                <a:spcPts val="1000"/>
              </a:spcBef>
              <a:buClr>
                <a:schemeClr val="dk1"/>
              </a:buClr>
              <a:buSzPts val="1400"/>
              <a:buFont typeface="Courier New" panose="02070309020205020404" pitchFamily="49" charset="0"/>
              <a:buChar char="o"/>
            </a:pPr>
            <a:r>
              <a:rPr lang="en-US">
                <a:solidFill>
                  <a:schemeClr val="dk1"/>
                </a:solidFill>
                <a:latin typeface="Barlow"/>
                <a:sym typeface="Wingdings" panose="05000000000000000000" pitchFamily="2" charset="2"/>
              </a:rPr>
              <a:t>Email có địa chỉ mail người gửi giả là </a:t>
            </a:r>
            <a:r>
              <a:rPr lang="en-US">
                <a:solidFill>
                  <a:schemeClr val="bg2"/>
                </a:solidFill>
                <a:latin typeface="Barlow"/>
                <a:sym typeface="Wingdings" panose="05000000000000000000" pitchFamily="2" charset="2"/>
              </a:rPr>
              <a:t>facebook@gmail.com</a:t>
            </a:r>
          </a:p>
          <a:p>
            <a:pPr marL="914400" lvl="1" indent="-317500" algn="just">
              <a:spcBef>
                <a:spcPts val="1000"/>
              </a:spcBef>
              <a:buClr>
                <a:schemeClr val="dk1"/>
              </a:buClr>
              <a:buSzPts val="1400"/>
              <a:buFont typeface="Courier New" panose="02070309020205020404" pitchFamily="49" charset="0"/>
              <a:buChar char="o"/>
            </a:pPr>
            <a:r>
              <a:rPr lang="en-US">
                <a:solidFill>
                  <a:schemeClr val="dk1"/>
                </a:solidFill>
                <a:latin typeface="Barlow"/>
                <a:sym typeface="Wingdings" panose="05000000000000000000" pitchFamily="2" charset="2"/>
              </a:rPr>
              <a:t>Email được gửi từ Việt Nam, cụ thể là Hà Nội. </a:t>
            </a:r>
          </a:p>
          <a:p>
            <a:pPr marL="914400" lvl="1" indent="-317500" algn="just">
              <a:spcBef>
                <a:spcPts val="1000"/>
              </a:spcBef>
              <a:buClr>
                <a:schemeClr val="dk1"/>
              </a:buClr>
              <a:buSzPts val="1400"/>
              <a:buFont typeface="Courier New" panose="02070309020205020404" pitchFamily="49" charset="0"/>
              <a:buChar char="o"/>
            </a:pPr>
            <a:r>
              <a:rPr lang="en-US">
                <a:solidFill>
                  <a:schemeClr val="dk1"/>
                </a:solidFill>
                <a:latin typeface="Barlow"/>
                <a:sym typeface="Wingdings" panose="05000000000000000000" pitchFamily="2" charset="2"/>
              </a:rPr>
              <a:t>Kẻ tấn công sử dụng nền tảng Sendinblue (hiện là Brevo) để gửi thư lừa đảo cho nạn nhân </a:t>
            </a:r>
          </a:p>
        </p:txBody>
      </p:sp>
    </p:spTree>
    <p:extLst>
      <p:ext uri="{BB962C8B-B14F-4D97-AF65-F5344CB8AC3E}">
        <p14:creationId xmlns:p14="http://schemas.microsoft.com/office/powerpoint/2010/main" val="1719171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7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US" sz="3200"/>
              <a:t>2. Điều tra viên điều tra email giúp nạn nhân</a:t>
            </a:r>
          </a:p>
        </p:txBody>
      </p:sp>
      <p:sp>
        <p:nvSpPr>
          <p:cNvPr id="6" name="TextBox 5">
            <a:extLst>
              <a:ext uri="{FF2B5EF4-FFF2-40B4-BE49-F238E27FC236}">
                <a16:creationId xmlns:a16="http://schemas.microsoft.com/office/drawing/2014/main" id="{F51CB6E0-80CC-4FB3-8943-0FC942DDE722}"/>
              </a:ext>
            </a:extLst>
          </p:cNvPr>
          <p:cNvSpPr txBox="1"/>
          <p:nvPr/>
        </p:nvSpPr>
        <p:spPr>
          <a:xfrm>
            <a:off x="811728" y="1158173"/>
            <a:ext cx="4179349" cy="338554"/>
          </a:xfrm>
          <a:prstGeom prst="rect">
            <a:avLst/>
          </a:prstGeom>
          <a:noFill/>
        </p:spPr>
        <p:txBody>
          <a:bodyPr wrap="none" rtlCol="0">
            <a:spAutoFit/>
          </a:bodyPr>
          <a:lstStyle/>
          <a:p>
            <a:r>
              <a:rPr lang="en-US" sz="1600" b="1" i="1">
                <a:solidFill>
                  <a:schemeClr val="tx1"/>
                </a:solidFill>
              </a:rPr>
              <a:t>Trên máy nạn nhân – vai trò điều tra viên</a:t>
            </a:r>
          </a:p>
        </p:txBody>
      </p:sp>
      <p:sp>
        <p:nvSpPr>
          <p:cNvPr id="8" name="Google Shape;2109;p61">
            <a:extLst>
              <a:ext uri="{FF2B5EF4-FFF2-40B4-BE49-F238E27FC236}">
                <a16:creationId xmlns:a16="http://schemas.microsoft.com/office/drawing/2014/main" id="{75D77CBA-C469-43CC-811F-20B11575F1D5}"/>
              </a:ext>
            </a:extLst>
          </p:cNvPr>
          <p:cNvSpPr txBox="1">
            <a:spLocks/>
          </p:cNvSpPr>
          <p:nvPr/>
        </p:nvSpPr>
        <p:spPr>
          <a:xfrm>
            <a:off x="719999" y="1327449"/>
            <a:ext cx="2555938" cy="29344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Ngoài ra, trong nội dung email có 1 đường dẫn liên kết tới trang đăng nhập của Facebook</a:t>
            </a:r>
          </a:p>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Trang web này có đường dẫn lạ.</a:t>
            </a:r>
          </a:p>
          <a:p>
            <a:pPr marL="457200" indent="-317500" algn="just">
              <a:lnSpc>
                <a:spcPct val="115000"/>
              </a:lnSpc>
              <a:spcBef>
                <a:spcPts val="1000"/>
              </a:spcBef>
              <a:buClr>
                <a:schemeClr val="dk1"/>
              </a:buClr>
              <a:buSzPts val="1400"/>
              <a:buFont typeface="Barlow"/>
              <a:buChar char="●"/>
            </a:pPr>
            <a:r>
              <a:rPr lang="en-US">
                <a:solidFill>
                  <a:schemeClr val="dk1"/>
                </a:solidFill>
                <a:latin typeface="Barlow"/>
                <a:sym typeface="Wingdings" panose="05000000000000000000" pitchFamily="2" charset="2"/>
              </a:rPr>
              <a:t>Tổng kết, đây là 1 email lừa đảo nhằm chiếm đoạt thông tin đăng nhập Facebook của người dùng</a:t>
            </a:r>
          </a:p>
        </p:txBody>
      </p:sp>
      <p:pic>
        <p:nvPicPr>
          <p:cNvPr id="7" name="Picture 6">
            <a:extLst>
              <a:ext uri="{FF2B5EF4-FFF2-40B4-BE49-F238E27FC236}">
                <a16:creationId xmlns:a16="http://schemas.microsoft.com/office/drawing/2014/main" id="{6BBAE204-4FB3-48D8-BC1A-55F8281FDD53}"/>
              </a:ext>
            </a:extLst>
          </p:cNvPr>
          <p:cNvPicPr>
            <a:picLocks noChangeAspect="1"/>
          </p:cNvPicPr>
          <p:nvPr/>
        </p:nvPicPr>
        <p:blipFill>
          <a:blip r:embed="rId3"/>
          <a:stretch>
            <a:fillRect/>
          </a:stretch>
        </p:blipFill>
        <p:spPr>
          <a:xfrm>
            <a:off x="3410366" y="1557395"/>
            <a:ext cx="4890796" cy="2737016"/>
          </a:xfrm>
          <a:prstGeom prst="rect">
            <a:avLst/>
          </a:prstGeom>
        </p:spPr>
      </p:pic>
      <p:sp>
        <p:nvSpPr>
          <p:cNvPr id="4" name="Rectangle 3">
            <a:extLst>
              <a:ext uri="{FF2B5EF4-FFF2-40B4-BE49-F238E27FC236}">
                <a16:creationId xmlns:a16="http://schemas.microsoft.com/office/drawing/2014/main" id="{56B87BBE-3269-4FE5-923D-724A8EBE616D}"/>
              </a:ext>
            </a:extLst>
          </p:cNvPr>
          <p:cNvSpPr/>
          <p:nvPr/>
        </p:nvSpPr>
        <p:spPr>
          <a:xfrm>
            <a:off x="3625795" y="1557395"/>
            <a:ext cx="1288111" cy="247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394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70"/>
          <p:cNvSpPr txBox="1">
            <a:spLocks noGrp="1"/>
          </p:cNvSpPr>
          <p:nvPr>
            <p:ph type="title"/>
          </p:nvPr>
        </p:nvSpPr>
        <p:spPr>
          <a:xfrm>
            <a:off x="816075" y="570074"/>
            <a:ext cx="7511850" cy="30443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a:t>CẢM ƠN THẦY VÀ CÁC BẠN ĐÃ LẮNG NGHE</a:t>
            </a:r>
            <a:r>
              <a:rPr lang="en" sz="4800"/>
              <a:t>!</a:t>
            </a:r>
            <a:endParaRPr sz="4800"/>
          </a:p>
        </p:txBody>
      </p:sp>
      <p:sp>
        <p:nvSpPr>
          <p:cNvPr id="2338" name="Google Shape;2338;p70"/>
          <p:cNvSpPr/>
          <p:nvPr/>
        </p:nvSpPr>
        <p:spPr>
          <a:xfrm rot="10800000" flipH="1">
            <a:off x="5470576" y="-963275"/>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flipH="1">
            <a:off x="7690700" y="37777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46;p71">
            <a:extLst>
              <a:ext uri="{FF2B5EF4-FFF2-40B4-BE49-F238E27FC236}">
                <a16:creationId xmlns:a16="http://schemas.microsoft.com/office/drawing/2014/main" id="{8AE38F56-6DA1-405E-A83F-B26800975B0E}"/>
              </a:ext>
            </a:extLst>
          </p:cNvPr>
          <p:cNvSpPr/>
          <p:nvPr/>
        </p:nvSpPr>
        <p:spPr>
          <a:xfrm>
            <a:off x="5366475" y="1198526"/>
            <a:ext cx="822600" cy="822600"/>
          </a:xfrm>
          <a:prstGeom prst="plaque">
            <a:avLst>
              <a:gd name="adj" fmla="val 50000"/>
            </a:avLst>
          </a:prstGeom>
          <a:gradFill>
            <a:gsLst>
              <a:gs pos="0">
                <a:schemeClr val="lt2"/>
              </a:gs>
              <a:gs pos="100000">
                <a:srgbClr val="FFDE6F">
                  <a:alpha val="7921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47;p71">
            <a:extLst>
              <a:ext uri="{FF2B5EF4-FFF2-40B4-BE49-F238E27FC236}">
                <a16:creationId xmlns:a16="http://schemas.microsoft.com/office/drawing/2014/main" id="{0F437005-64D4-4001-8110-83EA7DB628D9}"/>
              </a:ext>
            </a:extLst>
          </p:cNvPr>
          <p:cNvSpPr/>
          <p:nvPr/>
        </p:nvSpPr>
        <p:spPr>
          <a:xfrm>
            <a:off x="1896205" y="730694"/>
            <a:ext cx="822600" cy="822600"/>
          </a:xfrm>
          <a:prstGeom prst="plaque">
            <a:avLst>
              <a:gd name="adj" fmla="val 50000"/>
            </a:avLst>
          </a:prstGeom>
          <a:gradFill>
            <a:gsLst>
              <a:gs pos="0">
                <a:srgbClr val="C0C7FC"/>
              </a:gs>
              <a:gs pos="100000">
                <a:srgbClr val="495DF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48;p71">
            <a:extLst>
              <a:ext uri="{FF2B5EF4-FFF2-40B4-BE49-F238E27FC236}">
                <a16:creationId xmlns:a16="http://schemas.microsoft.com/office/drawing/2014/main" id="{B32BEA3A-C5A9-4685-B552-55DF25F8A001}"/>
              </a:ext>
            </a:extLst>
          </p:cNvPr>
          <p:cNvSpPr/>
          <p:nvPr/>
        </p:nvSpPr>
        <p:spPr>
          <a:xfrm>
            <a:off x="880897" y="3366425"/>
            <a:ext cx="822600" cy="822600"/>
          </a:xfrm>
          <a:prstGeom prst="plaque">
            <a:avLst>
              <a:gd name="adj" fmla="val 50000"/>
            </a:avLst>
          </a:prstGeom>
          <a:gradFill>
            <a:gsLst>
              <a:gs pos="0">
                <a:schemeClr val="accent2"/>
              </a:gs>
              <a:gs pos="100000">
                <a:srgbClr val="9AA6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113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98;p42">
            <a:extLst>
              <a:ext uri="{FF2B5EF4-FFF2-40B4-BE49-F238E27FC236}">
                <a16:creationId xmlns:a16="http://schemas.microsoft.com/office/drawing/2014/main" id="{3C732830-D196-4062-B4B0-BE76D56A71E1}"/>
              </a:ext>
            </a:extLst>
          </p:cNvPr>
          <p:cNvSpPr txBox="1">
            <a:spLocks noGrp="1"/>
          </p:cNvSpPr>
          <p:nvPr>
            <p:ph type="title"/>
          </p:nvPr>
        </p:nvSpPr>
        <p:spPr>
          <a:xfrm>
            <a:off x="720000" y="76251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Khái niệm</a:t>
            </a:r>
            <a:endParaRPr sz="3000"/>
          </a:p>
        </p:txBody>
      </p:sp>
      <p:sp>
        <p:nvSpPr>
          <p:cNvPr id="5" name="Google Shape;1899;p42">
            <a:extLst>
              <a:ext uri="{FF2B5EF4-FFF2-40B4-BE49-F238E27FC236}">
                <a16:creationId xmlns:a16="http://schemas.microsoft.com/office/drawing/2014/main" id="{65D96391-4EAE-4847-8946-C8B0F1211662}"/>
              </a:ext>
            </a:extLst>
          </p:cNvPr>
          <p:cNvSpPr txBox="1">
            <a:spLocks noGrp="1"/>
          </p:cNvSpPr>
          <p:nvPr>
            <p:ph type="subTitle" idx="1"/>
          </p:nvPr>
        </p:nvSpPr>
        <p:spPr>
          <a:xfrm>
            <a:off x="872400" y="1700300"/>
            <a:ext cx="7335600" cy="1374100"/>
          </a:xfrm>
          <a:prstGeom prst="rect">
            <a:avLst/>
          </a:prstGeom>
        </p:spPr>
        <p:txBody>
          <a:bodyPr spcFirstLastPara="1" wrap="square" lIns="91425" tIns="91425" rIns="91425" bIns="91425" anchor="t" anchorCtr="0">
            <a:noAutofit/>
          </a:bodyPr>
          <a:lstStyle/>
          <a:p>
            <a:pPr marL="457200" lvl="0" indent="-317500" algn="just" rtl="0">
              <a:spcBef>
                <a:spcPts val="1000"/>
              </a:spcBef>
              <a:spcAft>
                <a:spcPts val="0"/>
              </a:spcAft>
              <a:buSzPts val="1400"/>
              <a:buChar char="●"/>
            </a:pPr>
            <a:r>
              <a:rPr lang="en-US" sz="1400"/>
              <a:t>S</a:t>
            </a:r>
            <a:r>
              <a:rPr lang="vi-VN" sz="1400"/>
              <a:t>ử dụng các phương pháp, công cụ kỹ thuật khoa học đã được chứng minh để thu thập, bảo quản, phân tích, lập báo cáo và trình bày lại những thông tin thực tế từ các nguồn dữ liệu s</a:t>
            </a:r>
            <a:r>
              <a:rPr lang="en-US" sz="1400"/>
              <a:t>ố</a:t>
            </a:r>
          </a:p>
        </p:txBody>
      </p:sp>
    </p:spTree>
    <p:extLst>
      <p:ext uri="{BB962C8B-B14F-4D97-AF65-F5344CB8AC3E}">
        <p14:creationId xmlns:p14="http://schemas.microsoft.com/office/powerpoint/2010/main" val="289740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98;p42">
            <a:extLst>
              <a:ext uri="{FF2B5EF4-FFF2-40B4-BE49-F238E27FC236}">
                <a16:creationId xmlns:a16="http://schemas.microsoft.com/office/drawing/2014/main" id="{3C732830-D196-4062-B4B0-BE76D56A71E1}"/>
              </a:ext>
            </a:extLst>
          </p:cNvPr>
          <p:cNvSpPr txBox="1">
            <a:spLocks noGrp="1"/>
          </p:cNvSpPr>
          <p:nvPr>
            <p:ph type="title"/>
          </p:nvPr>
        </p:nvSpPr>
        <p:spPr>
          <a:xfrm>
            <a:off x="720000" y="76251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Mục đích</a:t>
            </a:r>
            <a:endParaRPr sz="3000"/>
          </a:p>
        </p:txBody>
      </p:sp>
      <p:sp>
        <p:nvSpPr>
          <p:cNvPr id="5" name="Google Shape;1899;p42">
            <a:extLst>
              <a:ext uri="{FF2B5EF4-FFF2-40B4-BE49-F238E27FC236}">
                <a16:creationId xmlns:a16="http://schemas.microsoft.com/office/drawing/2014/main" id="{65D96391-4EAE-4847-8946-C8B0F1211662}"/>
              </a:ext>
            </a:extLst>
          </p:cNvPr>
          <p:cNvSpPr txBox="1">
            <a:spLocks noGrp="1"/>
          </p:cNvSpPr>
          <p:nvPr>
            <p:ph type="subTitle" idx="1"/>
          </p:nvPr>
        </p:nvSpPr>
        <p:spPr>
          <a:xfrm>
            <a:off x="872400" y="1512000"/>
            <a:ext cx="7386000" cy="3096000"/>
          </a:xfrm>
          <a:prstGeom prst="rect">
            <a:avLst/>
          </a:prstGeom>
        </p:spPr>
        <p:txBody>
          <a:bodyPr spcFirstLastPara="1" wrap="square" lIns="91425" tIns="91425" rIns="91425" bIns="91425" anchor="t" anchorCtr="0">
            <a:noAutofit/>
          </a:bodyPr>
          <a:lstStyle/>
          <a:p>
            <a:pPr marL="457200" lvl="0" indent="-317500" algn="just" rtl="0">
              <a:spcBef>
                <a:spcPts val="1000"/>
              </a:spcBef>
              <a:spcAft>
                <a:spcPts val="0"/>
              </a:spcAft>
              <a:buSzPts val="1400"/>
              <a:buChar char="●"/>
            </a:pPr>
            <a:r>
              <a:rPr lang="en-US" sz="1400"/>
              <a:t>Về</a:t>
            </a:r>
            <a:r>
              <a:rPr lang="vi-VN" sz="1400"/>
              <a:t> mặt kỹ thuật</a:t>
            </a:r>
            <a:r>
              <a:rPr lang="en-US" sz="1400"/>
              <a:t>:</a:t>
            </a:r>
            <a:r>
              <a:rPr lang="vi-VN" sz="1400"/>
              <a:t> </a:t>
            </a:r>
            <a:endParaRPr lang="en-US" sz="1400"/>
          </a:p>
          <a:p>
            <a:pPr lvl="1" algn="just">
              <a:spcBef>
                <a:spcPts val="1000"/>
              </a:spcBef>
              <a:buSzPts val="1400"/>
              <a:buFont typeface="Courier New" panose="02070309020205020404" pitchFamily="49" charset="0"/>
              <a:buChar char="o"/>
            </a:pPr>
            <a:r>
              <a:rPr lang="en-US" sz="1400"/>
              <a:t>G</a:t>
            </a:r>
            <a:r>
              <a:rPr lang="vi-VN" sz="1400"/>
              <a:t>iúp xác định các hoạt động đang diễn ra trong hệ thống và phát hiện các nguyên nhân khiến hệ thống bị xâm nhập hoặc bị tấn công. </a:t>
            </a:r>
            <a:endParaRPr lang="en-US" sz="1400"/>
          </a:p>
          <a:p>
            <a:pPr lvl="1" algn="just">
              <a:spcBef>
                <a:spcPts val="1000"/>
              </a:spcBef>
              <a:buSzPts val="1400"/>
              <a:buFont typeface="Courier New" panose="02070309020205020404" pitchFamily="49" charset="0"/>
              <a:buChar char="o"/>
            </a:pPr>
            <a:r>
              <a:rPr lang="en-US" sz="1400"/>
              <a:t>Giúp </a:t>
            </a:r>
            <a:r>
              <a:rPr lang="vi-VN" sz="1400"/>
              <a:t>định vị chính xác nguồn gốc của các vi phạm, đồng thời tránh những hậu quả xấu cho hệ thống, đảm bảo an toàn thông tin và dữ liệu.</a:t>
            </a:r>
          </a:p>
          <a:p>
            <a:pPr marL="457200" lvl="0" indent="-317500" algn="just" rtl="0">
              <a:spcBef>
                <a:spcPts val="1000"/>
              </a:spcBef>
              <a:spcAft>
                <a:spcPts val="0"/>
              </a:spcAft>
              <a:buSzPts val="1400"/>
              <a:buChar char="●"/>
            </a:pPr>
            <a:r>
              <a:rPr lang="vi-VN" sz="1400"/>
              <a:t>Về mặt pháp lý</a:t>
            </a:r>
            <a:r>
              <a:rPr lang="en-US" sz="1400"/>
              <a:t>: </a:t>
            </a:r>
          </a:p>
          <a:p>
            <a:pPr lvl="1" algn="just">
              <a:spcBef>
                <a:spcPts val="1000"/>
              </a:spcBef>
              <a:buSzPts val="1400"/>
              <a:buFont typeface="Courier New" panose="02070309020205020404" pitchFamily="49" charset="0"/>
              <a:buChar char="o"/>
            </a:pPr>
            <a:r>
              <a:rPr lang="vi-VN" sz="1400"/>
              <a:t>giúp thu thập các chứng cứ số và phân tích chúng để tìm ra sự thật, đưa ra những bằng chứng thuyết phục phục vụ cho quá trình truy tố và xử lý hình sự. </a:t>
            </a:r>
            <a:endParaRPr lang="en-US" sz="1400"/>
          </a:p>
          <a:p>
            <a:pPr lvl="1" algn="just">
              <a:spcBef>
                <a:spcPts val="1000"/>
              </a:spcBef>
              <a:buSzPts val="1400"/>
              <a:buFont typeface="Courier New" panose="02070309020205020404" pitchFamily="49" charset="0"/>
              <a:buChar char="o"/>
            </a:pPr>
            <a:r>
              <a:rPr lang="vi-VN" sz="1400"/>
              <a:t>giúp cơ quan luật pháp đưa ra các chế tài xử phạt thích hợp đối với các tội phạm công nghệ cao</a:t>
            </a:r>
          </a:p>
        </p:txBody>
      </p:sp>
    </p:spTree>
    <p:extLst>
      <p:ext uri="{BB962C8B-B14F-4D97-AF65-F5344CB8AC3E}">
        <p14:creationId xmlns:p14="http://schemas.microsoft.com/office/powerpoint/2010/main" val="598637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98;p42">
            <a:extLst>
              <a:ext uri="{FF2B5EF4-FFF2-40B4-BE49-F238E27FC236}">
                <a16:creationId xmlns:a16="http://schemas.microsoft.com/office/drawing/2014/main" id="{3C732830-D196-4062-B4B0-BE76D56A71E1}"/>
              </a:ext>
            </a:extLst>
          </p:cNvPr>
          <p:cNvSpPr txBox="1">
            <a:spLocks noGrp="1"/>
          </p:cNvSpPr>
          <p:nvPr>
            <p:ph type="title"/>
          </p:nvPr>
        </p:nvSpPr>
        <p:spPr>
          <a:xfrm>
            <a:off x="720000" y="76251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Quy trình</a:t>
            </a:r>
            <a:endParaRPr sz="3000"/>
          </a:p>
        </p:txBody>
      </p:sp>
      <p:sp>
        <p:nvSpPr>
          <p:cNvPr id="6" name="Google Shape;2187;p63">
            <a:extLst>
              <a:ext uri="{FF2B5EF4-FFF2-40B4-BE49-F238E27FC236}">
                <a16:creationId xmlns:a16="http://schemas.microsoft.com/office/drawing/2014/main" id="{EDBF2ECC-ADB1-4A7F-A6F3-8EDBA68B96F2}"/>
              </a:ext>
            </a:extLst>
          </p:cNvPr>
          <p:cNvSpPr txBox="1"/>
          <p:nvPr/>
        </p:nvSpPr>
        <p:spPr>
          <a:xfrm flipH="1">
            <a:off x="853254" y="1997025"/>
            <a:ext cx="2671200" cy="455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chemeClr val="dk2"/>
                </a:solidFill>
                <a:latin typeface="Epilogue"/>
                <a:ea typeface="Epilogue"/>
                <a:cs typeface="Epilogue"/>
                <a:sym typeface="Epilogue"/>
              </a:rPr>
              <a:t>Preparation</a:t>
            </a:r>
            <a:endParaRPr sz="1800" b="1">
              <a:solidFill>
                <a:schemeClr val="dk2"/>
              </a:solidFill>
              <a:latin typeface="Epilogue"/>
              <a:ea typeface="Epilogue"/>
              <a:cs typeface="Epilogue"/>
              <a:sym typeface="Epilogue"/>
            </a:endParaRPr>
          </a:p>
        </p:txBody>
      </p:sp>
      <p:sp>
        <p:nvSpPr>
          <p:cNvPr id="7" name="Google Shape;2188;p63">
            <a:extLst>
              <a:ext uri="{FF2B5EF4-FFF2-40B4-BE49-F238E27FC236}">
                <a16:creationId xmlns:a16="http://schemas.microsoft.com/office/drawing/2014/main" id="{DBE6ABB2-3E4A-4AD9-8552-3F619F4157A0}"/>
              </a:ext>
            </a:extLst>
          </p:cNvPr>
          <p:cNvSpPr txBox="1"/>
          <p:nvPr/>
        </p:nvSpPr>
        <p:spPr>
          <a:xfrm flipH="1">
            <a:off x="853246" y="1421825"/>
            <a:ext cx="2671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solidFill>
                  <a:schemeClr val="dk1"/>
                </a:solidFill>
                <a:latin typeface="Barlow"/>
                <a:ea typeface="Barlow"/>
                <a:cs typeface="Barlow"/>
                <a:sym typeface="Barlow"/>
              </a:rPr>
              <a:t>Mô tả lại thông tin hệ thống, xác định phạm vi điều tra</a:t>
            </a:r>
          </a:p>
        </p:txBody>
      </p:sp>
      <p:sp>
        <p:nvSpPr>
          <p:cNvPr id="8" name="Google Shape;2189;p63">
            <a:extLst>
              <a:ext uri="{FF2B5EF4-FFF2-40B4-BE49-F238E27FC236}">
                <a16:creationId xmlns:a16="http://schemas.microsoft.com/office/drawing/2014/main" id="{CAF672C4-47D3-4735-A940-DA0879E9532B}"/>
              </a:ext>
            </a:extLst>
          </p:cNvPr>
          <p:cNvSpPr txBox="1"/>
          <p:nvPr/>
        </p:nvSpPr>
        <p:spPr>
          <a:xfrm flipH="1">
            <a:off x="2442021" y="3287025"/>
            <a:ext cx="2671200" cy="455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800" b="1">
                <a:solidFill>
                  <a:schemeClr val="dk2"/>
                </a:solidFill>
                <a:latin typeface="Epilogue"/>
                <a:ea typeface="Epilogue"/>
                <a:cs typeface="Epilogue"/>
                <a:sym typeface="Epilogue"/>
              </a:rPr>
              <a:t>Acquisition</a:t>
            </a:r>
            <a:endParaRPr sz="1800" b="1">
              <a:solidFill>
                <a:schemeClr val="dk2"/>
              </a:solidFill>
              <a:latin typeface="Epilogue"/>
              <a:ea typeface="Epilogue"/>
              <a:cs typeface="Epilogue"/>
              <a:sym typeface="Epilogue"/>
            </a:endParaRPr>
          </a:p>
        </p:txBody>
      </p:sp>
      <p:sp>
        <p:nvSpPr>
          <p:cNvPr id="9" name="Google Shape;2190;p63">
            <a:extLst>
              <a:ext uri="{FF2B5EF4-FFF2-40B4-BE49-F238E27FC236}">
                <a16:creationId xmlns:a16="http://schemas.microsoft.com/office/drawing/2014/main" id="{3BB47C81-C11E-4BE9-8E97-BF391B6BCD59}"/>
              </a:ext>
            </a:extLst>
          </p:cNvPr>
          <p:cNvSpPr txBox="1"/>
          <p:nvPr/>
        </p:nvSpPr>
        <p:spPr>
          <a:xfrm flipH="1">
            <a:off x="2442015" y="3669400"/>
            <a:ext cx="2671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Barlow"/>
                <a:ea typeface="Barlow"/>
                <a:cs typeface="Barlow"/>
                <a:sym typeface="Barlow"/>
              </a:rPr>
              <a:t>Tạo ra bản sao các chứng cứ</a:t>
            </a:r>
            <a:endParaRPr>
              <a:solidFill>
                <a:schemeClr val="dk1"/>
              </a:solidFill>
              <a:latin typeface="Barlow"/>
              <a:ea typeface="Barlow"/>
              <a:cs typeface="Barlow"/>
              <a:sym typeface="Barlow"/>
            </a:endParaRPr>
          </a:p>
        </p:txBody>
      </p:sp>
      <p:sp>
        <p:nvSpPr>
          <p:cNvPr id="10" name="Google Shape;2191;p63">
            <a:extLst>
              <a:ext uri="{FF2B5EF4-FFF2-40B4-BE49-F238E27FC236}">
                <a16:creationId xmlns:a16="http://schemas.microsoft.com/office/drawing/2014/main" id="{E5B4A52E-69E3-4547-A6CD-B6331E379166}"/>
              </a:ext>
            </a:extLst>
          </p:cNvPr>
          <p:cNvSpPr txBox="1"/>
          <p:nvPr/>
        </p:nvSpPr>
        <p:spPr>
          <a:xfrm flipH="1">
            <a:off x="4030787" y="1997025"/>
            <a:ext cx="2671200" cy="455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chemeClr val="dk2"/>
                </a:solidFill>
                <a:latin typeface="Epilogue"/>
                <a:ea typeface="Epilogue"/>
                <a:cs typeface="Epilogue"/>
                <a:sym typeface="Epilogue"/>
              </a:rPr>
              <a:t>Analysis</a:t>
            </a:r>
            <a:endParaRPr sz="1800" b="1">
              <a:solidFill>
                <a:schemeClr val="dk2"/>
              </a:solidFill>
              <a:latin typeface="Epilogue"/>
              <a:ea typeface="Epilogue"/>
              <a:cs typeface="Epilogue"/>
              <a:sym typeface="Epilogue"/>
            </a:endParaRPr>
          </a:p>
        </p:txBody>
      </p:sp>
      <p:sp>
        <p:nvSpPr>
          <p:cNvPr id="11" name="Google Shape;2192;p63">
            <a:extLst>
              <a:ext uri="{FF2B5EF4-FFF2-40B4-BE49-F238E27FC236}">
                <a16:creationId xmlns:a16="http://schemas.microsoft.com/office/drawing/2014/main" id="{45BA4B09-AF3D-4630-B72C-B4C57F29C7F7}"/>
              </a:ext>
            </a:extLst>
          </p:cNvPr>
          <p:cNvSpPr txBox="1"/>
          <p:nvPr/>
        </p:nvSpPr>
        <p:spPr>
          <a:xfrm flipH="1">
            <a:off x="4030784" y="1421825"/>
            <a:ext cx="2671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Barlow"/>
                <a:ea typeface="Barlow"/>
                <a:cs typeface="Barlow"/>
                <a:sym typeface="Barlow"/>
              </a:rPr>
              <a:t>Trích xuất, thu thập và phân tích các chứng cứ thu được</a:t>
            </a:r>
            <a:endParaRPr>
              <a:solidFill>
                <a:schemeClr val="dk1"/>
              </a:solidFill>
              <a:latin typeface="Barlow"/>
              <a:ea typeface="Barlow"/>
              <a:cs typeface="Barlow"/>
              <a:sym typeface="Barlow"/>
            </a:endParaRPr>
          </a:p>
        </p:txBody>
      </p:sp>
      <p:sp>
        <p:nvSpPr>
          <p:cNvPr id="12" name="Google Shape;2193;p63">
            <a:extLst>
              <a:ext uri="{FF2B5EF4-FFF2-40B4-BE49-F238E27FC236}">
                <a16:creationId xmlns:a16="http://schemas.microsoft.com/office/drawing/2014/main" id="{23F8D0C0-D0DD-4B9D-87C6-8AFD405F0F8E}"/>
              </a:ext>
            </a:extLst>
          </p:cNvPr>
          <p:cNvSpPr txBox="1"/>
          <p:nvPr/>
        </p:nvSpPr>
        <p:spPr>
          <a:xfrm flipH="1">
            <a:off x="5619554" y="3287025"/>
            <a:ext cx="2671200" cy="455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800" b="1">
                <a:solidFill>
                  <a:schemeClr val="dk2"/>
                </a:solidFill>
                <a:latin typeface="Epilogue"/>
                <a:ea typeface="Epilogue"/>
                <a:cs typeface="Epilogue"/>
                <a:sym typeface="Epilogue"/>
              </a:rPr>
              <a:t>Reporting</a:t>
            </a:r>
            <a:endParaRPr sz="1800" b="1">
              <a:solidFill>
                <a:schemeClr val="dk2"/>
              </a:solidFill>
              <a:latin typeface="Epilogue"/>
              <a:ea typeface="Epilogue"/>
              <a:cs typeface="Epilogue"/>
              <a:sym typeface="Epilogue"/>
            </a:endParaRPr>
          </a:p>
        </p:txBody>
      </p:sp>
      <p:sp>
        <p:nvSpPr>
          <p:cNvPr id="13" name="Google Shape;2194;p63">
            <a:extLst>
              <a:ext uri="{FF2B5EF4-FFF2-40B4-BE49-F238E27FC236}">
                <a16:creationId xmlns:a16="http://schemas.microsoft.com/office/drawing/2014/main" id="{E0DDCECC-A195-4BA7-A89D-1784C39AFB77}"/>
              </a:ext>
            </a:extLst>
          </p:cNvPr>
          <p:cNvSpPr txBox="1"/>
          <p:nvPr/>
        </p:nvSpPr>
        <p:spPr>
          <a:xfrm flipH="1">
            <a:off x="5619553" y="3669400"/>
            <a:ext cx="2671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Barlow"/>
                <a:ea typeface="Barlow"/>
                <a:cs typeface="Barlow"/>
                <a:sym typeface="Barlow"/>
              </a:rPr>
              <a:t>Tài liệu hoá các chứng cứ thu được</a:t>
            </a:r>
            <a:endParaRPr>
              <a:solidFill>
                <a:schemeClr val="dk1"/>
              </a:solidFill>
              <a:latin typeface="Barlow"/>
              <a:ea typeface="Barlow"/>
              <a:cs typeface="Barlow"/>
              <a:sym typeface="Barlow"/>
            </a:endParaRPr>
          </a:p>
        </p:txBody>
      </p:sp>
      <p:sp>
        <p:nvSpPr>
          <p:cNvPr id="14" name="Google Shape;2195;p63">
            <a:extLst>
              <a:ext uri="{FF2B5EF4-FFF2-40B4-BE49-F238E27FC236}">
                <a16:creationId xmlns:a16="http://schemas.microsoft.com/office/drawing/2014/main" id="{B5979E8C-EE7E-4CD5-A4EF-E102F93F3884}"/>
              </a:ext>
            </a:extLst>
          </p:cNvPr>
          <p:cNvSpPr/>
          <p:nvPr/>
        </p:nvSpPr>
        <p:spPr>
          <a:xfrm>
            <a:off x="2083704"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6;p63">
            <a:extLst>
              <a:ext uri="{FF2B5EF4-FFF2-40B4-BE49-F238E27FC236}">
                <a16:creationId xmlns:a16="http://schemas.microsoft.com/office/drawing/2014/main" id="{8E05911E-8A16-4E26-807A-B76E2208F1E7}"/>
              </a:ext>
            </a:extLst>
          </p:cNvPr>
          <p:cNvSpPr/>
          <p:nvPr/>
        </p:nvSpPr>
        <p:spPr>
          <a:xfrm>
            <a:off x="3672470"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97;p63">
            <a:extLst>
              <a:ext uri="{FF2B5EF4-FFF2-40B4-BE49-F238E27FC236}">
                <a16:creationId xmlns:a16="http://schemas.microsoft.com/office/drawing/2014/main" id="{E877B681-43DB-4CDB-9ABE-D7A0D42F786F}"/>
              </a:ext>
            </a:extLst>
          </p:cNvPr>
          <p:cNvSpPr/>
          <p:nvPr/>
        </p:nvSpPr>
        <p:spPr>
          <a:xfrm>
            <a:off x="5261237"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98;p63">
            <a:extLst>
              <a:ext uri="{FF2B5EF4-FFF2-40B4-BE49-F238E27FC236}">
                <a16:creationId xmlns:a16="http://schemas.microsoft.com/office/drawing/2014/main" id="{03755BF9-EF1A-47C8-B8EB-FA0728073DF2}"/>
              </a:ext>
            </a:extLst>
          </p:cNvPr>
          <p:cNvSpPr/>
          <p:nvPr/>
        </p:nvSpPr>
        <p:spPr>
          <a:xfrm>
            <a:off x="6850003"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2199;p63">
            <a:extLst>
              <a:ext uri="{FF2B5EF4-FFF2-40B4-BE49-F238E27FC236}">
                <a16:creationId xmlns:a16="http://schemas.microsoft.com/office/drawing/2014/main" id="{46DAC2D4-E269-407D-B3F2-41855EA28A6E}"/>
              </a:ext>
            </a:extLst>
          </p:cNvPr>
          <p:cNvCxnSpPr>
            <a:stCxn id="14" idx="6"/>
            <a:endCxn id="15" idx="2"/>
          </p:cNvCxnSpPr>
          <p:nvPr/>
        </p:nvCxnSpPr>
        <p:spPr>
          <a:xfrm>
            <a:off x="2294004" y="2869575"/>
            <a:ext cx="13785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2200;p63">
            <a:extLst>
              <a:ext uri="{FF2B5EF4-FFF2-40B4-BE49-F238E27FC236}">
                <a16:creationId xmlns:a16="http://schemas.microsoft.com/office/drawing/2014/main" id="{C78ACEC1-3F47-41A1-B97D-FA86C7A64552}"/>
              </a:ext>
            </a:extLst>
          </p:cNvPr>
          <p:cNvCxnSpPr>
            <a:stCxn id="15" idx="6"/>
            <a:endCxn id="16" idx="2"/>
          </p:cNvCxnSpPr>
          <p:nvPr/>
        </p:nvCxnSpPr>
        <p:spPr>
          <a:xfrm>
            <a:off x="3882770" y="2869575"/>
            <a:ext cx="13785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201;p63">
            <a:extLst>
              <a:ext uri="{FF2B5EF4-FFF2-40B4-BE49-F238E27FC236}">
                <a16:creationId xmlns:a16="http://schemas.microsoft.com/office/drawing/2014/main" id="{56732B05-C271-4912-B656-A4EA890538C2}"/>
              </a:ext>
            </a:extLst>
          </p:cNvPr>
          <p:cNvCxnSpPr>
            <a:stCxn id="16" idx="6"/>
            <a:endCxn id="17" idx="2"/>
          </p:cNvCxnSpPr>
          <p:nvPr/>
        </p:nvCxnSpPr>
        <p:spPr>
          <a:xfrm>
            <a:off x="5471537" y="2869575"/>
            <a:ext cx="1378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0388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221185" y="1906924"/>
            <a:ext cx="4157215" cy="7220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a:solidFill>
                  <a:srgbClr val="818FF9"/>
                </a:solidFill>
              </a:rPr>
              <a:t>Hệ thống Email</a:t>
            </a:r>
          </a:p>
        </p:txBody>
      </p:sp>
      <p:sp>
        <p:nvSpPr>
          <p:cNvPr id="1880" name="Google Shape;1880;p40"/>
          <p:cNvSpPr txBox="1">
            <a:spLocks noGrp="1"/>
          </p:cNvSpPr>
          <p:nvPr>
            <p:ph type="title" idx="2"/>
          </p:nvPr>
        </p:nvSpPr>
        <p:spPr>
          <a:xfrm>
            <a:off x="1007824" y="801394"/>
            <a:ext cx="3350815"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02 EMAIL</a:t>
            </a:r>
            <a:r>
              <a:rPr lang="en"/>
              <a:t> </a:t>
            </a:r>
            <a:endParaRPr/>
          </a:p>
        </p:txBody>
      </p:sp>
      <p:cxnSp>
        <p:nvCxnSpPr>
          <p:cNvPr id="1882" name="Google Shape;1882;p40"/>
          <p:cNvCxnSpPr/>
          <p:nvPr/>
        </p:nvCxnSpPr>
        <p:spPr>
          <a:xfrm>
            <a:off x="1108057" y="163164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882;p40">
            <a:extLst>
              <a:ext uri="{FF2B5EF4-FFF2-40B4-BE49-F238E27FC236}">
                <a16:creationId xmlns:a16="http://schemas.microsoft.com/office/drawing/2014/main" id="{8C7DADBD-2B8F-4619-9660-841770482C28}"/>
              </a:ext>
            </a:extLst>
          </p:cNvPr>
          <p:cNvCxnSpPr>
            <a:cxnSpLocks/>
          </p:cNvCxnSpPr>
          <p:nvPr/>
        </p:nvCxnSpPr>
        <p:spPr>
          <a:xfrm>
            <a:off x="1118834" y="1874520"/>
            <a:ext cx="0" cy="2499305"/>
          </a:xfrm>
          <a:prstGeom prst="straightConnector1">
            <a:avLst/>
          </a:prstGeom>
          <a:noFill/>
          <a:ln w="19050" cap="flat" cmpd="sng">
            <a:solidFill>
              <a:schemeClr val="accent2"/>
            </a:solidFill>
            <a:prstDash val="solid"/>
            <a:round/>
            <a:headEnd type="none" w="med" len="med"/>
            <a:tailEnd type="none" w="med" len="med"/>
          </a:ln>
        </p:spPr>
      </p:cxnSp>
      <p:sp>
        <p:nvSpPr>
          <p:cNvPr id="15" name="Google Shape;1879;p40">
            <a:extLst>
              <a:ext uri="{FF2B5EF4-FFF2-40B4-BE49-F238E27FC236}">
                <a16:creationId xmlns:a16="http://schemas.microsoft.com/office/drawing/2014/main" id="{27B6CB1C-DAC6-471C-9EF3-D8B8BB867F9A}"/>
              </a:ext>
            </a:extLst>
          </p:cNvPr>
          <p:cNvSpPr txBox="1">
            <a:spLocks/>
          </p:cNvSpPr>
          <p:nvPr/>
        </p:nvSpPr>
        <p:spPr>
          <a:xfrm>
            <a:off x="1221185" y="2759294"/>
            <a:ext cx="4157215" cy="722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4000" b="1" i="0" u="none" strike="noStrike" cap="none">
                <a:solidFill>
                  <a:schemeClr val="dk2"/>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9pPr>
          </a:lstStyle>
          <a:p>
            <a:r>
              <a:rPr lang="en-US" sz="2800"/>
              <a:t>Cách Email hoạt động</a:t>
            </a:r>
          </a:p>
        </p:txBody>
      </p:sp>
      <p:sp>
        <p:nvSpPr>
          <p:cNvPr id="16" name="Google Shape;1879;p40">
            <a:extLst>
              <a:ext uri="{FF2B5EF4-FFF2-40B4-BE49-F238E27FC236}">
                <a16:creationId xmlns:a16="http://schemas.microsoft.com/office/drawing/2014/main" id="{CF130A71-0E0C-4C74-A1CB-742951E15943}"/>
              </a:ext>
            </a:extLst>
          </p:cNvPr>
          <p:cNvSpPr txBox="1">
            <a:spLocks/>
          </p:cNvSpPr>
          <p:nvPr/>
        </p:nvSpPr>
        <p:spPr>
          <a:xfrm>
            <a:off x="1221185" y="3611663"/>
            <a:ext cx="4157215" cy="722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4000" b="1" i="0" u="none" strike="noStrike" cap="none">
                <a:solidFill>
                  <a:schemeClr val="dk2"/>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1" i="0" u="none" strike="noStrike" cap="none">
                <a:solidFill>
                  <a:schemeClr val="dk1"/>
                </a:solidFill>
                <a:latin typeface="Epilogue"/>
                <a:ea typeface="Epilogue"/>
                <a:cs typeface="Epilogue"/>
                <a:sym typeface="Epilogue"/>
              </a:defRPr>
            </a:lvl9pPr>
          </a:lstStyle>
          <a:p>
            <a:r>
              <a:rPr lang="en-US" sz="2800"/>
              <a:t>Các thành phần của Email</a:t>
            </a:r>
          </a:p>
        </p:txBody>
      </p:sp>
      <p:pic>
        <p:nvPicPr>
          <p:cNvPr id="8" name="Picture 7">
            <a:extLst>
              <a:ext uri="{FF2B5EF4-FFF2-40B4-BE49-F238E27FC236}">
                <a16:creationId xmlns:a16="http://schemas.microsoft.com/office/drawing/2014/main" id="{A834BDCB-EE44-49D3-93A7-0642BD89210F}"/>
              </a:ext>
            </a:extLst>
          </p:cNvPr>
          <p:cNvPicPr>
            <a:picLocks noChangeAspect="1"/>
          </p:cNvPicPr>
          <p:nvPr/>
        </p:nvPicPr>
        <p:blipFill>
          <a:blip r:embed="rId3"/>
          <a:stretch>
            <a:fillRect/>
          </a:stretch>
        </p:blipFill>
        <p:spPr>
          <a:xfrm>
            <a:off x="5768576" y="2198752"/>
            <a:ext cx="1773955" cy="1773955"/>
          </a:xfrm>
          <a:prstGeom prst="rect">
            <a:avLst/>
          </a:prstGeom>
        </p:spPr>
      </p:pic>
      <p:sp>
        <p:nvSpPr>
          <p:cNvPr id="2" name="TextBox 1">
            <a:extLst>
              <a:ext uri="{FF2B5EF4-FFF2-40B4-BE49-F238E27FC236}">
                <a16:creationId xmlns:a16="http://schemas.microsoft.com/office/drawing/2014/main" id="{0B66CCA2-7BD2-4A1C-95B8-AE53EF137B65}"/>
              </a:ext>
            </a:extLst>
          </p:cNvPr>
          <p:cNvSpPr txBox="1"/>
          <p:nvPr/>
        </p:nvSpPr>
        <p:spPr>
          <a:xfrm>
            <a:off x="554400" y="501972"/>
            <a:ext cx="2821025" cy="307777"/>
          </a:xfrm>
          <a:prstGeom prst="rect">
            <a:avLst/>
          </a:prstGeom>
          <a:noFill/>
        </p:spPr>
        <p:txBody>
          <a:bodyPr wrap="square" rtlCol="0">
            <a:spAutoFit/>
          </a:bodyPr>
          <a:lstStyle/>
          <a:p>
            <a:r>
              <a:rPr lang="en-US">
                <a:solidFill>
                  <a:schemeClr val="tx2">
                    <a:lumMod val="20000"/>
                    <a:lumOff val="80000"/>
                  </a:schemeClr>
                </a:solidFill>
                <a:latin typeface="UVN Tin Tuc" panose="020B0503020203020204" pitchFamily="34" charset="0"/>
                <a:ea typeface="Nirmala UI" panose="020B0502040204020203" pitchFamily="34" charset="0"/>
                <a:cs typeface="Nirmala UI" panose="020B0502040204020203" pitchFamily="34" charset="0"/>
              </a:rPr>
              <a:t>| CƠ SỞ LÝ THUYẾT</a:t>
            </a:r>
          </a:p>
        </p:txBody>
      </p:sp>
    </p:spTree>
    <p:extLst>
      <p:ext uri="{BB962C8B-B14F-4D97-AF65-F5344CB8AC3E}">
        <p14:creationId xmlns:p14="http://schemas.microsoft.com/office/powerpoint/2010/main" val="121481770"/>
      </p:ext>
    </p:extLst>
  </p:cSld>
  <p:clrMapOvr>
    <a:masterClrMapping/>
  </p:clrMapOvr>
</p:sld>
</file>

<file path=ppt/theme/theme1.xml><?xml version="1.0" encoding="utf-8"?>
<a:theme xmlns:a="http://schemas.openxmlformats.org/drawingml/2006/main" name="Conclusions and Recommendations: A Summary of Key Findings for College by Slidesgo">
  <a:themeElements>
    <a:clrScheme name="Simple Light">
      <a:dk1>
        <a:srgbClr val="FFFFFF"/>
      </a:dk1>
      <a:lt1>
        <a:srgbClr val="211F34"/>
      </a:lt1>
      <a:dk2>
        <a:srgbClr val="818FF9"/>
      </a:dk2>
      <a:lt2>
        <a:srgbClr val="FFDE6F"/>
      </a:lt2>
      <a:accent1>
        <a:srgbClr val="5C6ACF"/>
      </a:accent1>
      <a:accent2>
        <a:srgbClr val="F3B0F3"/>
      </a:accent2>
      <a:accent3>
        <a:srgbClr val="2E2D4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3411</TotalTime>
  <Words>3024</Words>
  <Application>Microsoft Office PowerPoint</Application>
  <PresentationFormat>On-screen Show (16:9)</PresentationFormat>
  <Paragraphs>281</Paragraphs>
  <Slides>58</Slides>
  <Notes>50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58</vt:i4>
      </vt:variant>
    </vt:vector>
  </HeadingPairs>
  <TitlesOfParts>
    <vt:vector size="76" baseType="lpstr">
      <vt:lpstr>.VnVogue</vt:lpstr>
      <vt:lpstr>Arial</vt:lpstr>
      <vt:lpstr>Arial</vt:lpstr>
      <vt:lpstr>Barlow</vt:lpstr>
      <vt:lpstr>Barlow Light</vt:lpstr>
      <vt:lpstr>Corbel Light</vt:lpstr>
      <vt:lpstr>Courier New</vt:lpstr>
      <vt:lpstr>Epilogue</vt:lpstr>
      <vt:lpstr>Google Sans</vt:lpstr>
      <vt:lpstr>Nunito Light</vt:lpstr>
      <vt:lpstr>PT Sans</vt:lpstr>
      <vt:lpstr>Roboto</vt:lpstr>
      <vt:lpstr>Times New Roman</vt:lpstr>
      <vt:lpstr>UTM Hanzel</vt:lpstr>
      <vt:lpstr>UTM Neo Sans Intel</vt:lpstr>
      <vt:lpstr>UVN Binh Duong</vt:lpstr>
      <vt:lpstr>UVN Tin Tuc</vt:lpstr>
      <vt:lpstr>Conclusions and Recommendations: A Summary of Key Findings for College by Slidesgo</vt:lpstr>
      <vt:lpstr>ĐIỀU TRA THƯ ĐIỆN TỬ</vt:lpstr>
      <vt:lpstr>CÁC THÀNH VIÊN</vt:lpstr>
      <vt:lpstr>NỘI DUNG CHÍNH</vt:lpstr>
      <vt:lpstr>PowerPoint Presentation</vt:lpstr>
      <vt:lpstr>Khái niệm</vt:lpstr>
      <vt:lpstr>Khái niệm</vt:lpstr>
      <vt:lpstr>Mục đích</vt:lpstr>
      <vt:lpstr>Quy trình</vt:lpstr>
      <vt:lpstr>Hệ thống Email</vt:lpstr>
      <vt:lpstr>Hệ thống Email</vt:lpstr>
      <vt:lpstr>Cách Email hoạt động</vt:lpstr>
      <vt:lpstr>Các thành phần liên quan đến giao tiếp Email</vt:lpstr>
      <vt:lpstr>Các thành phần liên quan đến giao tiếp Email</vt:lpstr>
      <vt:lpstr>Các thành phần liên quan đến giao tiếp Email</vt:lpstr>
      <vt:lpstr>Các thành phần liên quan đến giao tiếp Email</vt:lpstr>
      <vt:lpstr>Các thành phần liên quan đến giao tiếp Email</vt:lpstr>
      <vt:lpstr>Các thành phần liên quan đến giao tiếp Email</vt:lpstr>
      <vt:lpstr>Các thành phần của 1 Email</vt:lpstr>
      <vt:lpstr>Các thành phần của 1 Email</vt:lpstr>
      <vt:lpstr>Các thành phần của 1 Email</vt:lpstr>
      <vt:lpstr>Các thành phần của 1 Email</vt:lpstr>
      <vt:lpstr>PowerPoint Presentation</vt:lpstr>
      <vt:lpstr>Giới thiệu</vt:lpstr>
      <vt:lpstr>Giới thiệu về điều tra thư điện tử</vt:lpstr>
      <vt:lpstr>Các hình thức tấn công thư điện tử</vt:lpstr>
      <vt:lpstr>Malware Distribution - Phân phối phần mềm độc hại </vt:lpstr>
      <vt:lpstr>Phishing Attack – Tấn công lừa đảo</vt:lpstr>
      <vt:lpstr>Spam Attack – Tấn công thư rác</vt:lpstr>
      <vt:lpstr>Denial of Service Attack – Tấn công từ chối dịch vụ</vt:lpstr>
      <vt:lpstr>PowerPoint Presentation</vt:lpstr>
      <vt:lpstr>EmailTrackerPro</vt:lpstr>
      <vt:lpstr>Xtraxtor</vt:lpstr>
      <vt:lpstr>Advik</vt:lpstr>
      <vt:lpstr>Systools MailXaminer</vt:lpstr>
      <vt:lpstr>PowerPoint Presentation</vt:lpstr>
      <vt:lpstr>Quy trình</vt:lpstr>
      <vt:lpstr>Thu giữ tài khoản máy tính và email</vt:lpstr>
      <vt:lpstr>Thu thập dữ liệu email</vt:lpstr>
      <vt:lpstr>Kiểm tra nội dung email</vt:lpstr>
      <vt:lpstr>Truy xuất tiêu đề email</vt:lpstr>
      <vt:lpstr>Phân tích tiêu đề email</vt:lpstr>
      <vt:lpstr>Khôi phục email đã xoá</vt:lpstr>
      <vt:lpstr>PowerPoint Presentation</vt:lpstr>
      <vt:lpstr>1. Kẻ tấn công gửi email phishing cho nạn nhân</vt:lpstr>
      <vt:lpstr>1. Kẻ tấn công gửi email phishing cho nạn nhân</vt:lpstr>
      <vt:lpstr>1. Kẻ tấn công gửi email phishing cho nạn nhân</vt:lpstr>
      <vt:lpstr>1. Kẻ tấn công gửi email phishing cho nạn nhân</vt:lpstr>
      <vt:lpstr>1. Kẻ tấn công gửi email phishing cho nạn nhân</vt:lpstr>
      <vt:lpstr>1. Kẻ tấn công gửi email phishing cho nạn nhân</vt:lpstr>
      <vt:lpstr>2. Điều tra viên điều tra email giúp nạn nhân</vt:lpstr>
      <vt:lpstr>2. Điều tra viên điều tra email giúp nạn nhân</vt:lpstr>
      <vt:lpstr>2. Điều tra viên điều tra email giúp nạn nhân</vt:lpstr>
      <vt:lpstr>2. Điều tra viên điều tra email giúp nạn nhân</vt:lpstr>
      <vt:lpstr>2. Điều tra viên điều tra email giúp nạn nhân</vt:lpstr>
      <vt:lpstr>2. Điều tra viên điều tra email giúp nạn nhân</vt:lpstr>
      <vt:lpstr>2. Điều tra viên điều tra email giúp nạn nhân</vt:lpstr>
      <vt:lpstr>2. Điều tra viên điều tra email giúp nạn nhân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ĐIỀU TRA TỘI PHẠM EMAIL</dc:title>
  <cp:lastModifiedBy>Vũ Hồng Phúc</cp:lastModifiedBy>
  <cp:revision>114</cp:revision>
  <dcterms:modified xsi:type="dcterms:W3CDTF">2023-06-20T02:10:19Z</dcterms:modified>
</cp:coreProperties>
</file>